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8" r:id="rId4"/>
  </p:sldMasterIdLst>
  <p:notesMasterIdLst>
    <p:notesMasterId r:id="rId32"/>
  </p:notesMasterIdLst>
  <p:handoutMasterIdLst>
    <p:handoutMasterId r:id="rId33"/>
  </p:handoutMasterIdLst>
  <p:sldIdLst>
    <p:sldId id="639" r:id="rId5"/>
    <p:sldId id="642" r:id="rId6"/>
    <p:sldId id="659" r:id="rId7"/>
    <p:sldId id="643" r:id="rId8"/>
    <p:sldId id="645" r:id="rId9"/>
    <p:sldId id="660" r:id="rId10"/>
    <p:sldId id="661" r:id="rId11"/>
    <p:sldId id="662" r:id="rId12"/>
    <p:sldId id="663" r:id="rId13"/>
    <p:sldId id="668" r:id="rId14"/>
    <p:sldId id="646" r:id="rId15"/>
    <p:sldId id="655" r:id="rId16"/>
    <p:sldId id="647" r:id="rId17"/>
    <p:sldId id="648" r:id="rId18"/>
    <p:sldId id="649" r:id="rId19"/>
    <p:sldId id="664" r:id="rId20"/>
    <p:sldId id="650" r:id="rId21"/>
    <p:sldId id="651" r:id="rId22"/>
    <p:sldId id="665" r:id="rId23"/>
    <p:sldId id="666" r:id="rId24"/>
    <p:sldId id="652" r:id="rId25"/>
    <p:sldId id="667" r:id="rId26"/>
    <p:sldId id="653" r:id="rId27"/>
    <p:sldId id="656" r:id="rId28"/>
    <p:sldId id="657" r:id="rId29"/>
    <p:sldId id="658" r:id="rId30"/>
    <p:sldId id="634" r:id="rId31"/>
  </p:sldIdLst>
  <p:sldSz cx="6858000" cy="5143500"/>
  <p:notesSz cx="7010400" cy="9296400"/>
  <p:custDataLst>
    <p:tags r:id="rId3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8" userDrawn="1">
          <p15:clr>
            <a:srgbClr val="A4A3A4"/>
          </p15:clr>
        </p15:guide>
        <p15:guide id="2" orient="horz" pos="2988" userDrawn="1">
          <p15:clr>
            <a:srgbClr val="A4A3A4"/>
          </p15:clr>
        </p15:guide>
        <p15:guide id="3" pos="1062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1566" userDrawn="1">
          <p15:clr>
            <a:srgbClr val="A4A3A4"/>
          </p15:clr>
        </p15:guide>
        <p15:guide id="6" pos="2646" userDrawn="1">
          <p15:clr>
            <a:srgbClr val="A4A3A4"/>
          </p15:clr>
        </p15:guide>
        <p15:guide id="7" pos="300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E67"/>
    <a:srgbClr val="772583"/>
    <a:srgbClr val="B5BD00"/>
    <a:srgbClr val="6BBBAE"/>
    <a:srgbClr val="6BBB68"/>
    <a:srgbClr val="6BBB00"/>
    <a:srgbClr val="E57200"/>
    <a:srgbClr val="FED100"/>
    <a:srgbClr val="BB0000"/>
    <a:srgbClr val="AB0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26" autoAdjust="0"/>
    <p:restoredTop sz="97466" autoAdjust="0"/>
  </p:normalViewPr>
  <p:slideViewPr>
    <p:cSldViewPr snapToGrid="0">
      <p:cViewPr varScale="1">
        <p:scale>
          <a:sx n="109" d="100"/>
          <a:sy n="109" d="100"/>
        </p:scale>
        <p:origin x="1166" y="82"/>
      </p:cViewPr>
      <p:guideLst>
        <p:guide orient="horz" pos="708"/>
        <p:guide orient="horz" pos="2988"/>
        <p:guide pos="1062"/>
        <p:guide pos="2880"/>
        <p:guide pos="1566"/>
        <p:guide pos="2646"/>
        <p:guide pos="300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500" y="1794"/>
      </p:cViewPr>
      <p:guideLst>
        <p:guide orient="horz" pos="2880"/>
        <p:guide pos="2160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D689A7-67E1-40D2-80C6-FED77FBC7DB5}" type="datetimeFigureOut">
              <a:rPr lang="en-US"/>
              <a:pPr>
                <a:defRPr/>
              </a:pPr>
              <a:t>7/25/2022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18655D-0E62-44EA-BB77-24E9B99587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99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F5F3C3-0483-4F26-8C1F-CF3442334E6D}" type="datetimeFigureOut">
              <a:rPr lang="en-US"/>
              <a:pPr>
                <a:defRPr/>
              </a:pPr>
              <a:t>7/25/2022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1E37552-27B9-4AE5-9BA7-1996636E8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53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277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34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050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736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439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77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707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718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799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267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262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37552-27B9-4AE5-9BA7-1996636E8C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46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809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35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4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37552-27B9-4AE5-9BA7-1996636E8C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46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37552-27B9-4AE5-9BA7-1996636E8C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46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37552-27B9-4AE5-9BA7-1996636E8C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46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37552-27B9-4AE5-9BA7-1996636E8C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46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37552-27B9-4AE5-9BA7-1996636E8C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290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30" t="18062" b="19785"/>
          <a:stretch/>
        </p:blipFill>
        <p:spPr>
          <a:xfrm>
            <a:off x="-22442" y="0"/>
            <a:ext cx="6880442" cy="5143500"/>
          </a:xfrm>
          <a:prstGeom prst="rect">
            <a:avLst/>
          </a:prstGeom>
        </p:spPr>
      </p:pic>
      <p:sp>
        <p:nvSpPr>
          <p:cNvPr id="13" name="Title 41"/>
          <p:cNvSpPr>
            <a:spLocks noGrp="1"/>
          </p:cNvSpPr>
          <p:nvPr>
            <p:ph type="title" hasCustomPrompt="1"/>
          </p:nvPr>
        </p:nvSpPr>
        <p:spPr>
          <a:xfrm>
            <a:off x="2193818" y="2654115"/>
            <a:ext cx="2474208" cy="5292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100" b="1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975254" y="3614072"/>
            <a:ext cx="2908481" cy="694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 sz="1500">
                <a:solidFill>
                  <a:srgbClr val="F2F2F2"/>
                </a:solidFill>
                <a:latin typeface="+mj-lt"/>
              </a:defRPr>
            </a:lvl1pPr>
          </a:lstStyle>
          <a:p>
            <a:r>
              <a:rPr lang="en-US" dirty="0"/>
              <a:t>Name of presenter</a:t>
            </a:r>
          </a:p>
          <a:p>
            <a:r>
              <a:rPr lang="en-US" dirty="0"/>
              <a:t>Date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186486" y="3400949"/>
            <a:ext cx="4820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1615" y="1132000"/>
            <a:ext cx="911830" cy="1189027"/>
          </a:xfrm>
          <a:prstGeom prst="rect">
            <a:avLst/>
          </a:prstGeom>
        </p:spPr>
      </p:pic>
      <p:pic>
        <p:nvPicPr>
          <p:cNvPr id="9" name="Picture 8" descr="OSU-WexMedCtr-1C-REV-Stacked-CMY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515" y="4414342"/>
            <a:ext cx="854456" cy="63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0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2" y="517935"/>
            <a:ext cx="3689457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221898"/>
            <a:ext cx="3689985" cy="3273139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3819567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2020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330700" y="0"/>
            <a:ext cx="277177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183102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71475" y="956859"/>
            <a:ext cx="6183630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1500" i="1"/>
            </a:lvl1pPr>
          </a:lstStyle>
          <a:p>
            <a:r>
              <a:rPr lang="en-US" dirty="0"/>
              <a:t>Subhead goes here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5012" y="1497002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710124"/>
            <a:ext cx="6183630" cy="292283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41892" y="4927664"/>
            <a:ext cx="4471793" cy="274637"/>
          </a:xfrm>
          <a:prstGeom prst="rect">
            <a:avLst/>
          </a:prstGeom>
        </p:spPr>
        <p:txBody>
          <a:bodyPr tIns="73152"/>
          <a:lstStyle>
            <a:lvl1pPr marL="0" indent="0" algn="l">
              <a:buNone/>
              <a:defRPr sz="600" baseline="0"/>
            </a:lvl1pPr>
          </a:lstStyle>
          <a:p>
            <a:pPr lvl="0"/>
            <a:r>
              <a:rPr lang="en-US" dirty="0"/>
              <a:t>Trade Secret, Confidential, Proprietary, Do Not Copy  |  OSU Wexner Medical Center  © 2020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24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183102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71475" y="956859"/>
            <a:ext cx="6183630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1500" i="1"/>
            </a:lvl1pPr>
          </a:lstStyle>
          <a:p>
            <a:r>
              <a:rPr lang="en-US" dirty="0"/>
              <a:t>Subhead goes here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5012" y="1497002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710124"/>
            <a:ext cx="2958465" cy="292283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41892" y="4927664"/>
            <a:ext cx="4471793" cy="274637"/>
          </a:xfrm>
          <a:prstGeom prst="rect">
            <a:avLst/>
          </a:prstGeom>
        </p:spPr>
        <p:txBody>
          <a:bodyPr tIns="73152"/>
          <a:lstStyle>
            <a:lvl1pPr marL="0" indent="0" algn="l">
              <a:buNone/>
              <a:defRPr sz="600" baseline="0"/>
            </a:lvl1pPr>
          </a:lstStyle>
          <a:p>
            <a:pPr lvl="0"/>
            <a:r>
              <a:rPr lang="en-US" dirty="0"/>
              <a:t>Trade Secret, Confidential, Proprietary, Do Not Copy  |  OSU Wexner Medical Center  © 2020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3535680" y="1710124"/>
            <a:ext cx="3025140" cy="292283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21691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2020 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5012" y="1149460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362581"/>
            <a:ext cx="6217444" cy="313245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76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Block 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1" r="10564" b="27269"/>
          <a:stretch/>
        </p:blipFill>
        <p:spPr>
          <a:xfrm>
            <a:off x="4270228" y="2628900"/>
            <a:ext cx="2587772" cy="2514600"/>
          </a:xfrm>
          <a:prstGeom prst="rect">
            <a:avLst/>
          </a:prstGeom>
        </p:spPr>
      </p:pic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211677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71475" y="956859"/>
            <a:ext cx="6212205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1500" i="1"/>
            </a:lvl1pPr>
          </a:lstStyle>
          <a:p>
            <a:r>
              <a:rPr lang="en-US" dirty="0"/>
              <a:t>Subhead goes here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2020 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5012" y="1497002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710124"/>
            <a:ext cx="6217444" cy="29228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46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1" r="10564" b="27269"/>
          <a:stretch/>
        </p:blipFill>
        <p:spPr>
          <a:xfrm>
            <a:off x="4270228" y="2628900"/>
            <a:ext cx="2587772" cy="2514600"/>
          </a:xfrm>
          <a:prstGeom prst="rect">
            <a:avLst/>
          </a:prstGeom>
        </p:spPr>
      </p:pic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21691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35012" y="1149460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2020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362581"/>
            <a:ext cx="6217444" cy="313245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81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163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858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20984" y="3438346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429462" y="3765613"/>
            <a:ext cx="1885207" cy="715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pPr>
              <a:lnSpc>
                <a:spcPct val="100000"/>
              </a:lnSpc>
            </a:pPr>
            <a:r>
              <a:rPr lang="en-US" sz="1200" baseline="30000" dirty="0"/>
              <a:t>Body text goes here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572040" y="3438346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4664812" y="3438346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41"/>
          <p:cNvSpPr>
            <a:spLocks noGrp="1"/>
          </p:cNvSpPr>
          <p:nvPr>
            <p:ph type="title" hasCustomPrompt="1"/>
          </p:nvPr>
        </p:nvSpPr>
        <p:spPr>
          <a:xfrm>
            <a:off x="434576" y="2807278"/>
            <a:ext cx="1880682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4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2522234" y="3765612"/>
            <a:ext cx="1885207" cy="715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pPr>
              <a:lnSpc>
                <a:spcPct val="100000"/>
              </a:lnSpc>
            </a:pPr>
            <a:r>
              <a:rPr lang="en-US" sz="1200" baseline="30000" dirty="0"/>
              <a:t>Body text goes here</a:t>
            </a:r>
          </a:p>
        </p:txBody>
      </p:sp>
      <p:sp>
        <p:nvSpPr>
          <p:cNvPr id="26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15005" y="3765612"/>
            <a:ext cx="1885207" cy="715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pPr>
              <a:lnSpc>
                <a:spcPct val="100000"/>
              </a:lnSpc>
            </a:pPr>
            <a:r>
              <a:rPr lang="en-US" sz="1200" baseline="30000" dirty="0"/>
              <a:t>Body text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2020 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85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1"/>
          <p:cNvSpPr>
            <a:spLocks noGrp="1"/>
          </p:cNvSpPr>
          <p:nvPr>
            <p:ph type="title" hasCustomPrompt="1"/>
          </p:nvPr>
        </p:nvSpPr>
        <p:spPr>
          <a:xfrm>
            <a:off x="516304" y="1672480"/>
            <a:ext cx="5829242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516304" y="2509745"/>
            <a:ext cx="5829242" cy="21067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900"/>
            </a:lvl1pPr>
            <a:lvl2pPr marL="342900" indent="0">
              <a:buNone/>
              <a:defRPr sz="1350"/>
            </a:lvl2pPr>
            <a:lvl3pPr>
              <a:defRPr sz="13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211693" y="2291069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2020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19539" r="4427" b="43163"/>
          <a:stretch/>
        </p:blipFill>
        <p:spPr>
          <a:xfrm>
            <a:off x="0" y="0"/>
            <a:ext cx="6858000" cy="2604655"/>
          </a:xfrm>
          <a:prstGeom prst="rect">
            <a:avLst/>
          </a:prstGeom>
        </p:spPr>
      </p:pic>
      <p:sp>
        <p:nvSpPr>
          <p:cNvPr id="13" name="Title 41"/>
          <p:cNvSpPr>
            <a:spLocks noGrp="1"/>
          </p:cNvSpPr>
          <p:nvPr>
            <p:ph type="title" hasCustomPrompt="1"/>
          </p:nvPr>
        </p:nvSpPr>
        <p:spPr>
          <a:xfrm>
            <a:off x="259672" y="2948822"/>
            <a:ext cx="6325340" cy="5292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1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59672" y="3614072"/>
            <a:ext cx="6325340" cy="694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 sz="15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Name of presenter</a:t>
            </a:r>
          </a:p>
          <a:p>
            <a:r>
              <a:rPr lang="en-US" dirty="0"/>
              <a:t>Date</a:t>
            </a:r>
          </a:p>
        </p:txBody>
      </p:sp>
      <p:pic>
        <p:nvPicPr>
          <p:cNvPr id="8" name="Picture 7" descr="OSU-WexMedCtr-1C-REV-Stacked-CMYK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496" y="4414343"/>
            <a:ext cx="640842" cy="6350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369" y="904976"/>
            <a:ext cx="913945" cy="11917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1"/>
          <p:cNvSpPr txBox="1">
            <a:spLocks/>
          </p:cNvSpPr>
          <p:nvPr userDrawn="1"/>
        </p:nvSpPr>
        <p:spPr>
          <a:xfrm>
            <a:off x="1086335" y="1952312"/>
            <a:ext cx="4398128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100" dirty="0">
                <a:solidFill>
                  <a:srgbClr val="BB0000"/>
                </a:solidFill>
              </a:rPr>
              <a:t>Thank You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095284" y="2574422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2391126" y="2784512"/>
            <a:ext cx="1788546" cy="365820"/>
            <a:chOff x="3273339" y="3400788"/>
            <a:chExt cx="1788546" cy="36582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/>
            <a:srcRect r="47110"/>
            <a:stretch/>
          </p:blipFill>
          <p:spPr>
            <a:xfrm>
              <a:off x="3273339" y="3400788"/>
              <a:ext cx="1373720" cy="36582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59" t="32072" r="31559" b="27922"/>
            <a:stretch/>
          </p:blipFill>
          <p:spPr>
            <a:xfrm>
              <a:off x="4724645" y="3400788"/>
              <a:ext cx="337240" cy="365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637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1"/>
          <p:cNvSpPr txBox="1">
            <a:spLocks/>
          </p:cNvSpPr>
          <p:nvPr userDrawn="1"/>
        </p:nvSpPr>
        <p:spPr>
          <a:xfrm>
            <a:off x="1086335" y="1952312"/>
            <a:ext cx="4398128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100" dirty="0">
                <a:solidFill>
                  <a:srgbClr val="BB0000"/>
                </a:solidFill>
              </a:rPr>
              <a:t>Thank You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095284" y="2574422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67695" y="2785909"/>
            <a:ext cx="2908481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1200" i="0"/>
            </a:lvl1pPr>
          </a:lstStyle>
          <a:p>
            <a:r>
              <a:rPr lang="en-US" dirty="0" err="1"/>
              <a:t>wexnermedical.osu.edu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1"/>
          <p:cNvSpPr>
            <a:spLocks noGrp="1"/>
          </p:cNvSpPr>
          <p:nvPr>
            <p:ph type="title" hasCustomPrompt="1"/>
          </p:nvPr>
        </p:nvSpPr>
        <p:spPr>
          <a:xfrm>
            <a:off x="241892" y="2875095"/>
            <a:ext cx="6397900" cy="5292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1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41892" y="3830543"/>
            <a:ext cx="6397900" cy="694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 sz="1500" i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162046" y="3617420"/>
            <a:ext cx="4820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2020</a:t>
            </a:r>
          </a:p>
        </p:txBody>
      </p:sp>
      <p:pic>
        <p:nvPicPr>
          <p:cNvPr id="10" name="Picture 9" descr="diverse03 15people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46" t="4750" r="11277" b="47750"/>
          <a:stretch/>
        </p:blipFill>
        <p:spPr>
          <a:xfrm>
            <a:off x="0" y="-19139"/>
            <a:ext cx="6858000" cy="26811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83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508432" y="2654115"/>
            <a:ext cx="5829300" cy="5292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1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08432" y="3609563"/>
            <a:ext cx="5829300" cy="694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 sz="1500" i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162046" y="3396440"/>
            <a:ext cx="4820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2020 </a:t>
            </a:r>
          </a:p>
        </p:txBody>
      </p:sp>
      <p:pic>
        <p:nvPicPr>
          <p:cNvPr id="10" name="Picture 9" descr="BlockO-RGBHEX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890" y="1131811"/>
            <a:ext cx="914400" cy="11971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5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194532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35012" y="1143076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pic>
        <p:nvPicPr>
          <p:cNvPr id="6" name="Picture 5" descr="OSUWMC_landscape_illustration-COMMUNIT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9015"/>
            <a:ext cx="6858000" cy="9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2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21691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221898"/>
            <a:ext cx="6217444" cy="327313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183102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71475" y="956859"/>
            <a:ext cx="6183630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1500" i="1"/>
            </a:lvl1pPr>
          </a:lstStyle>
          <a:p>
            <a:r>
              <a:rPr lang="en-US" dirty="0"/>
              <a:t>Subhead goes here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567544"/>
            <a:ext cx="6217444" cy="306541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2020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21691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2020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71474" y="1201738"/>
            <a:ext cx="2981325" cy="3583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7594" y="1201738"/>
            <a:ext cx="2981325" cy="3583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1" r="10564" b="27269"/>
          <a:stretch/>
        </p:blipFill>
        <p:spPr>
          <a:xfrm>
            <a:off x="4270228" y="2628900"/>
            <a:ext cx="2587772" cy="2514600"/>
          </a:xfrm>
          <a:prstGeom prst="rect">
            <a:avLst/>
          </a:prstGeom>
        </p:spPr>
      </p:pic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21691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2020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71474" y="1201738"/>
            <a:ext cx="6217445" cy="3583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390" y="4927664"/>
            <a:ext cx="4430183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/>
              <a:t>Trade Secret, Confidential, Proprietary, Do Not Copy  |  OSU Wexner Medical Center  © 2018 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99389" y="4927664"/>
            <a:ext cx="376767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43" r:id="rId2"/>
    <p:sldLayoutId id="2147483768" r:id="rId3"/>
    <p:sldLayoutId id="2147483835" r:id="rId4"/>
    <p:sldLayoutId id="2147483839" r:id="rId5"/>
    <p:sldLayoutId id="2147483844" r:id="rId6"/>
    <p:sldLayoutId id="2147483842" r:id="rId7"/>
    <p:sldLayoutId id="2147483847" r:id="rId8"/>
    <p:sldLayoutId id="2147483849" r:id="rId9"/>
    <p:sldLayoutId id="2147483846" r:id="rId10"/>
    <p:sldLayoutId id="2147483797" r:id="rId11"/>
    <p:sldLayoutId id="2147483848" r:id="rId12"/>
    <p:sldLayoutId id="2147483836" r:id="rId13"/>
    <p:sldLayoutId id="2147483830" r:id="rId14"/>
    <p:sldLayoutId id="2147483837" r:id="rId15"/>
    <p:sldLayoutId id="2147483840" r:id="rId16"/>
    <p:sldLayoutId id="2147483845" r:id="rId17"/>
    <p:sldLayoutId id="2147483829" r:id="rId18"/>
    <p:sldLayoutId id="2147483834" r:id="rId19"/>
    <p:sldLayoutId id="2147483831" r:id="rId20"/>
    <p:sldLayoutId id="2147483841" r:id="rId21"/>
  </p:sldLayoutIdLst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250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342900" algn="l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685800" algn="l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028700" algn="l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17885" indent="-217885" algn="l" rtl="0" eaLnBrk="0" fontAlgn="base" hangingPunct="0">
        <a:lnSpc>
          <a:spcPct val="85000"/>
        </a:lnSpc>
        <a:spcBef>
          <a:spcPts val="9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lnSpc>
          <a:spcPct val="85000"/>
        </a:lnSpc>
        <a:spcBef>
          <a:spcPts val="45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165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85000"/>
        </a:lnSpc>
        <a:spcBef>
          <a:spcPts val="45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165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stsofcare.org/tea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jamanetwork.com/journals/jamasurgery/fullarticle/276768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bhc.dellmed.utexas.edu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sl.osu.edu/dept/research-education/subject-guide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smojarad/a-beginners-guide-to-academic-twitter-f483dae86597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hyperlink" Target="https://twitter.com/i/events/1276323778289643521?s=20" TargetMode="External"/><Relationship Id="rId4" Type="http://schemas.openxmlformats.org/officeDocument/2006/relationships/hyperlink" Target="https://www.ama-assn.org/residents-students/medical-school-life/success-7-ways-twitter-can-help-you-thrive-medical-schoo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dbean.com/media/share/pb-rvigk-de3666?utm_campaign=w_share_ep&amp;utm_medium=dlink&amp;utm_source=w_share" TargetMode="External"/><Relationship Id="rId2" Type="http://schemas.openxmlformats.org/officeDocument/2006/relationships/hyperlink" Target="https://osu.az1.qualtrics.com/jfe/form/SV_8JrbMTgZMhTFCgm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672" y="3187977"/>
            <a:ext cx="6325340" cy="529204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2022 </a:t>
            </a:r>
            <a:r>
              <a:rPr lang="en-US" sz="2800" i="1" dirty="0">
                <a:solidFill>
                  <a:schemeClr val="accent1"/>
                </a:solidFill>
              </a:rPr>
              <a:t>Choosing Wisely </a:t>
            </a:r>
            <a:r>
              <a:rPr lang="en-US" sz="2800" dirty="0">
                <a:solidFill>
                  <a:schemeClr val="accent1"/>
                </a:solidFill>
              </a:rPr>
              <a:t>STARS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Intro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72" y="3832125"/>
            <a:ext cx="6325340" cy="852420"/>
          </a:xfrm>
        </p:spPr>
        <p:txBody>
          <a:bodyPr/>
          <a:lstStyle/>
          <a:p>
            <a:r>
              <a:rPr lang="en-US" sz="2000" dirty="0"/>
              <a:t>Friday, January 14</a:t>
            </a:r>
            <a:r>
              <a:rPr lang="en-US" sz="2000" baseline="30000" dirty="0"/>
              <a:t>th</a:t>
            </a:r>
            <a:r>
              <a:rPr lang="en-US" sz="2000" dirty="0"/>
              <a:t>, 2022</a:t>
            </a:r>
          </a:p>
          <a:p>
            <a:r>
              <a:rPr lang="en-US" sz="2000" dirty="0"/>
              <a:t>3:00 PM – 4:00 PM</a:t>
            </a:r>
          </a:p>
        </p:txBody>
      </p:sp>
    </p:spTree>
    <p:extLst>
      <p:ext uri="{BB962C8B-B14F-4D97-AF65-F5344CB8AC3E}">
        <p14:creationId xmlns:p14="http://schemas.microsoft.com/office/powerpoint/2010/main" val="1763915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Introductions – 2022 STARS Cohort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6" y="4927665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pPr defTabSz="914378"/>
            <a:r>
              <a:rPr lang="en-US">
                <a:latin typeface="Arial" charset="0"/>
              </a:rPr>
              <a:t>5</a:t>
            </a:r>
            <a:r>
              <a:rPr lang="en-US">
                <a:solidFill>
                  <a:srgbClr val="BB0000"/>
                </a:solidFill>
                <a:latin typeface="Arial" charset="0"/>
              </a:rPr>
              <a:t>  </a:t>
            </a:r>
            <a:r>
              <a:rPr lang="en-US" dirty="0">
                <a:solidFill>
                  <a:srgbClr val="BB0000"/>
                </a:solidFill>
                <a:latin typeface="Arial" charset="0"/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1" y="4937523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r>
              <a:rPr lang="en-US" sz="600" dirty="0">
                <a:solidFill>
                  <a:srgbClr val="666666"/>
                </a:solidFill>
                <a:latin typeface="Arial"/>
              </a:rPr>
              <a:t>Trade Secret, Confidential, Proprietary, Do Not Copy  |  OSU Wexner Medical Center  © 2020</a:t>
            </a: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66CB1229-65DC-483B-B9C6-E70C2D141B73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63825611"/>
              </p:ext>
            </p:extLst>
          </p:nvPr>
        </p:nvGraphicFramePr>
        <p:xfrm>
          <a:off x="832851" y="1484141"/>
          <a:ext cx="5192298" cy="2497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6149">
                  <a:extLst>
                    <a:ext uri="{9D8B030D-6E8A-4147-A177-3AD203B41FA5}">
                      <a16:colId xmlns:a16="http://schemas.microsoft.com/office/drawing/2014/main" val="2584569243"/>
                    </a:ext>
                  </a:extLst>
                </a:gridCol>
                <a:gridCol w="2596149">
                  <a:extLst>
                    <a:ext uri="{9D8B030D-6E8A-4147-A177-3AD203B41FA5}">
                      <a16:colId xmlns:a16="http://schemas.microsoft.com/office/drawing/2014/main" val="1562306514"/>
                    </a:ext>
                  </a:extLst>
                </a:gridCol>
              </a:tblGrid>
              <a:tr h="1248508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Anitra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</a:rPr>
                        <a:t>Karthic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tx1"/>
                          </a:solidFill>
                        </a:rPr>
                        <a:t>Mychael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</a:rPr>
                        <a:t>Dopirak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840736"/>
                  </a:ext>
                </a:extLst>
              </a:tr>
              <a:tr h="1248508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Lily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</a:rPr>
                        <a:t>Kreber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Hannah Shenton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199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4581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03" y="292847"/>
            <a:ext cx="6216916" cy="412021"/>
          </a:xfrm>
        </p:spPr>
        <p:txBody>
          <a:bodyPr/>
          <a:lstStyle/>
          <a:p>
            <a:r>
              <a:rPr lang="en-US" dirty="0"/>
              <a:t>National Introductions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-525630" y="3563832"/>
            <a:ext cx="4964420" cy="512317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b="1" dirty="0"/>
              <a:t>Chris </a:t>
            </a:r>
            <a:r>
              <a:rPr lang="en-US" sz="1600" b="1" dirty="0" err="1"/>
              <a:t>Moriates</a:t>
            </a:r>
            <a:r>
              <a:rPr lang="en-US" sz="1600" b="1" dirty="0"/>
              <a:t>, MD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600" dirty="0"/>
              <a:t>Dell Medical School,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600" i="1" dirty="0"/>
              <a:t>Choosing Wisely </a:t>
            </a:r>
            <a:r>
              <a:rPr lang="en-US" sz="1600" dirty="0"/>
              <a:t>STARS, and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600" dirty="0">
                <a:hlinkClick r:id="rId3"/>
              </a:rPr>
              <a:t>Costs of Care</a:t>
            </a:r>
            <a:endParaRPr lang="en-US" sz="160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/>
              <a:t>5</a:t>
            </a:r>
            <a:r>
              <a:rPr lang="en-US">
                <a:solidFill>
                  <a:schemeClr val="accent1"/>
                </a:solidFill>
              </a:rPr>
              <a:t>  </a:t>
            </a:r>
            <a:r>
              <a:rPr lang="en-US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0" y="4937522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/>
              <a:t>Trade Secret, Confidential, Proprietary, Do Not Copy  |  OSU Wexner Medical Center  © 2020</a:t>
            </a:r>
          </a:p>
        </p:txBody>
      </p:sp>
      <p:pic>
        <p:nvPicPr>
          <p:cNvPr id="2050" name="Picture 2" descr="Chris Moriates, Author at The Hospital Leader - The Official Blog of the  Society of Hospital Medicine">
            <a:extLst>
              <a:ext uri="{FF2B5EF4-FFF2-40B4-BE49-F238E27FC236}">
                <a16:creationId xmlns:a16="http://schemas.microsoft.com/office/drawing/2014/main" id="{E7BB4BFB-8C7A-4543-9FB6-818E2047C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"/>
          <a:stretch/>
        </p:blipFill>
        <p:spPr bwMode="auto">
          <a:xfrm>
            <a:off x="1075200" y="1012473"/>
            <a:ext cx="1762760" cy="241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ur Team September Wallingford">
            <a:extLst>
              <a:ext uri="{FF2B5EF4-FFF2-40B4-BE49-F238E27FC236}">
                <a16:creationId xmlns:a16="http://schemas.microsoft.com/office/drawing/2014/main" id="{F9F92415-086C-4D05-952C-B5790AD77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90" y="1012473"/>
            <a:ext cx="2417234" cy="241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F78A82D-E396-4620-BBA5-D9949A8F574E}"/>
              </a:ext>
            </a:extLst>
          </p:cNvPr>
          <p:cNvSpPr txBox="1">
            <a:spLocks/>
          </p:cNvSpPr>
          <p:nvPr/>
        </p:nvSpPr>
        <p:spPr>
          <a:xfrm>
            <a:off x="2507297" y="3620887"/>
            <a:ext cx="4964420" cy="512317"/>
          </a:xfrm>
          <a:prstGeom prst="rect">
            <a:avLst/>
          </a:prstGeom>
        </p:spPr>
        <p:txBody>
          <a:bodyPr/>
          <a:lstStyle>
            <a:lvl1pPr marL="217885" indent="-217885" algn="l" rtl="0" eaLnBrk="0" fontAlgn="base" hangingPunct="0">
              <a:lnSpc>
                <a:spcPct val="85000"/>
              </a:lnSpc>
              <a:spcBef>
                <a:spcPts val="9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600" b="1" dirty="0"/>
              <a:t>September Wallingford, RN, MSN</a:t>
            </a:r>
            <a:endParaRPr lang="en-US" sz="1600" dirty="0"/>
          </a:p>
          <a:p>
            <a:pPr marL="0" indent="0" algn="ctr">
              <a:spcBef>
                <a:spcPts val="600"/>
              </a:spcBef>
              <a:buFont typeface="Wingdings" pitchFamily="2" charset="2"/>
              <a:buNone/>
            </a:pPr>
            <a:r>
              <a:rPr lang="en-US" sz="1600" dirty="0"/>
              <a:t>Operations Director </a:t>
            </a:r>
          </a:p>
          <a:p>
            <a:pPr marL="0" indent="0" algn="ctr">
              <a:spcBef>
                <a:spcPts val="600"/>
              </a:spcBef>
              <a:buFont typeface="Wingdings" pitchFamily="2" charset="2"/>
              <a:buNone/>
            </a:pPr>
            <a:r>
              <a:rPr lang="en-US" sz="1600" dirty="0"/>
              <a:t>at </a:t>
            </a:r>
            <a:r>
              <a:rPr lang="en-US" sz="1600" dirty="0">
                <a:hlinkClick r:id="rId3"/>
              </a:rPr>
              <a:t>Costs of Care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0399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914A-F213-4F7B-9684-91D05FA6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42" y="2365740"/>
            <a:ext cx="6216916" cy="412021"/>
          </a:xfrm>
        </p:spPr>
        <p:txBody>
          <a:bodyPr anchor="ctr"/>
          <a:lstStyle/>
          <a:p>
            <a:pPr algn="ctr"/>
            <a:r>
              <a:rPr lang="en-US" sz="3200" dirty="0"/>
              <a:t>So… what are we doing here?</a:t>
            </a:r>
          </a:p>
        </p:txBody>
      </p:sp>
    </p:spTree>
    <p:extLst>
      <p:ext uri="{BB962C8B-B14F-4D97-AF65-F5344CB8AC3E}">
        <p14:creationId xmlns:p14="http://schemas.microsoft.com/office/powerpoint/2010/main" val="1221636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Purpose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163859"/>
            <a:ext cx="4307338" cy="327313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Continue to build a culture of high-value care here at OSU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Use our positions as STARS and the mentorship of our faculty advisors and STARS program faculty to be change agents locally and nationally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Facilitate your career development in your areas of interest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Build a legacy of medical students, residents, fellows, and physicians who practice high-value, cost-conscious care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/>
              <a:t>5</a:t>
            </a:r>
            <a:r>
              <a:rPr lang="en-US">
                <a:solidFill>
                  <a:schemeClr val="accent1"/>
                </a:solidFill>
              </a:rPr>
              <a:t>  </a:t>
            </a:r>
            <a:r>
              <a:rPr lang="en-US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0" y="4937522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/>
              <a:t>Trade Secret, Confidential, Proprietary, Do Not Copy  |  OSU Wexner Medical Center  © 2020</a:t>
            </a:r>
          </a:p>
        </p:txBody>
      </p:sp>
      <p:pic>
        <p:nvPicPr>
          <p:cNvPr id="3074" name="Picture 2" descr="An Exciting Ride' in High-Value Care : Johns Hopkins Center for Innovative  Medicine">
            <a:extLst>
              <a:ext uri="{FF2B5EF4-FFF2-40B4-BE49-F238E27FC236}">
                <a16:creationId xmlns:a16="http://schemas.microsoft.com/office/drawing/2014/main" id="{382C5D90-A599-460C-84A5-FF0B4B9E8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56" y="3088932"/>
            <a:ext cx="1310347" cy="131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cience of Health Care Delivery | Health@ASU">
            <a:extLst>
              <a:ext uri="{FF2B5EF4-FFF2-40B4-BE49-F238E27FC236}">
                <a16:creationId xmlns:a16="http://schemas.microsoft.com/office/drawing/2014/main" id="{2160576E-34EE-49A2-B418-85177F807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13" y="929401"/>
            <a:ext cx="1775169" cy="187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479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Mentorship Philosophy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3901440"/>
            <a:ext cx="6217444" cy="522477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2000" b="1" dirty="0">
                <a:hlinkClick r:id="rId3"/>
              </a:rPr>
              <a:t>Leading with Questions in </a:t>
            </a:r>
            <a:r>
              <a:rPr lang="en-US" sz="2000" b="1" i="1" dirty="0">
                <a:hlinkClick r:id="rId3"/>
              </a:rPr>
              <a:t>JAMA Surgery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/>
              <a:t>5</a:t>
            </a:r>
            <a:r>
              <a:rPr lang="en-US">
                <a:solidFill>
                  <a:schemeClr val="accent1"/>
                </a:solidFill>
              </a:rPr>
              <a:t>  </a:t>
            </a:r>
            <a:r>
              <a:rPr lang="en-US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0" y="4937522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/>
              <a:t>Trade Secret, Confidential, Proprietary, Do Not Copy  |  OSU Wexner Medical Center  © 2020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A684145-7550-40C3-B27A-B550BBBA5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25" y="1381760"/>
            <a:ext cx="6445150" cy="21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28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Mentorship Philosophy – Cont.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72003" y="1646060"/>
            <a:ext cx="3143885" cy="2303622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2000" b="1" u="sng" dirty="0"/>
              <a:t>Two other principles:</a:t>
            </a:r>
            <a:endParaRPr lang="en-US" sz="2000" dirty="0"/>
          </a:p>
          <a:p>
            <a:pPr marL="0" indent="0" algn="ctr">
              <a:buNone/>
            </a:pPr>
            <a:endParaRPr lang="en-US" sz="2000" b="1" u="sng" dirty="0"/>
          </a:p>
          <a:p>
            <a:pPr marL="0" indent="0" algn="ctr">
              <a:buNone/>
            </a:pPr>
            <a:r>
              <a:rPr lang="en-US" sz="2000" dirty="0"/>
              <a:t>Decentralized</a:t>
            </a:r>
          </a:p>
          <a:p>
            <a:pPr marL="0" indent="0" algn="ctr">
              <a:buNone/>
            </a:pPr>
            <a:r>
              <a:rPr lang="en-US" sz="2000" dirty="0"/>
              <a:t>command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Prioritize and </a:t>
            </a:r>
          </a:p>
          <a:p>
            <a:pPr marL="0" indent="0" algn="ctr">
              <a:buNone/>
            </a:pPr>
            <a:r>
              <a:rPr lang="en-US" sz="2000" dirty="0"/>
              <a:t>execute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/>
              <a:t>5</a:t>
            </a:r>
            <a:r>
              <a:rPr lang="en-US">
                <a:solidFill>
                  <a:schemeClr val="accent1"/>
                </a:solidFill>
              </a:rPr>
              <a:t>  </a:t>
            </a:r>
            <a:r>
              <a:rPr lang="en-US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0" y="4937522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/>
              <a:t>Trade Secret, Confidential, Proprietary, Do Not Copy  |  OSU Wexner Medical Center  © 2020</a:t>
            </a:r>
          </a:p>
        </p:txBody>
      </p:sp>
      <p:pic>
        <p:nvPicPr>
          <p:cNvPr id="4098" name="Picture 2" descr="Extreme Ownership: How U.S. Navy SEALs Lead and Win by [Jocko Willink, Leif Babin]">
            <a:extLst>
              <a:ext uri="{FF2B5EF4-FFF2-40B4-BE49-F238E27FC236}">
                <a16:creationId xmlns:a16="http://schemas.microsoft.com/office/drawing/2014/main" id="{7542373A-CBD1-4C11-AF28-CA4168B84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933" y="1221899"/>
            <a:ext cx="2086587" cy="315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109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51E0A2-DE6E-457F-99F2-D60D0D90ADEB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92499019"/>
              </p:ext>
            </p:extLst>
          </p:nvPr>
        </p:nvGraphicFramePr>
        <p:xfrm>
          <a:off x="857250" y="1011357"/>
          <a:ext cx="51435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620">
                  <a:extLst>
                    <a:ext uri="{9D8B030D-6E8A-4147-A177-3AD203B41FA5}">
                      <a16:colId xmlns:a16="http://schemas.microsoft.com/office/drawing/2014/main" val="155783346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5651987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429174868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286230958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highlight>
                            <a:srgbClr val="FFFF00"/>
                          </a:highlight>
                        </a:rPr>
                        <a:t>High Expectations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highlight>
                            <a:srgbClr val="FFFF00"/>
                          </a:highlight>
                        </a:rPr>
                        <a:t>High Support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highlight>
                            <a:srgbClr val="FFFF00"/>
                          </a:highlight>
                        </a:rPr>
                        <a:t>Low Expectations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5654554"/>
                  </a:ext>
                </a:extLst>
              </a:tr>
              <a:tr h="14630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267780"/>
                  </a:ext>
                </a:extLst>
              </a:tr>
              <a:tr h="14630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039424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highlight>
                            <a:srgbClr val="FFFF00"/>
                          </a:highlight>
                        </a:rPr>
                        <a:t>Low Support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80031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6965757-A047-4E93-B0B9-BFEE5AAD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3" y="335052"/>
            <a:ext cx="6216916" cy="412021"/>
          </a:xfrm>
        </p:spPr>
        <p:txBody>
          <a:bodyPr/>
          <a:lstStyle/>
          <a:p>
            <a:r>
              <a:rPr lang="en-US" dirty="0"/>
              <a:t>Our Mentorship Philosophy – Cont.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EAF43C5B-5C0C-4253-A14E-E111BD2E4A69}"/>
              </a:ext>
            </a:extLst>
          </p:cNvPr>
          <p:cNvSpPr>
            <a:spLocks noChangeAspect="1"/>
          </p:cNvSpPr>
          <p:nvPr/>
        </p:nvSpPr>
        <p:spPr>
          <a:xfrm>
            <a:off x="3350259" y="1393551"/>
            <a:ext cx="182880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31A93215-9C9E-43BC-A786-9B0A7EAB038B}"/>
              </a:ext>
            </a:extLst>
          </p:cNvPr>
          <p:cNvSpPr>
            <a:spLocks noChangeAspect="1"/>
          </p:cNvSpPr>
          <p:nvPr/>
        </p:nvSpPr>
        <p:spPr>
          <a:xfrm rot="16200000">
            <a:off x="1229359" y="2763957"/>
            <a:ext cx="182880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AF1428EE-3DA0-49A9-A743-F9A1153DDCD7}"/>
              </a:ext>
            </a:extLst>
          </p:cNvPr>
          <p:cNvSpPr>
            <a:spLocks noChangeAspect="1"/>
          </p:cNvSpPr>
          <p:nvPr/>
        </p:nvSpPr>
        <p:spPr>
          <a:xfrm rot="5400000">
            <a:off x="5483858" y="2763957"/>
            <a:ext cx="182880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C59A8BD6-9690-44E2-8089-14712A658D8E}"/>
              </a:ext>
            </a:extLst>
          </p:cNvPr>
          <p:cNvSpPr>
            <a:spLocks noChangeAspect="1"/>
          </p:cNvSpPr>
          <p:nvPr/>
        </p:nvSpPr>
        <p:spPr>
          <a:xfrm rot="10800000">
            <a:off x="3350259" y="4132143"/>
            <a:ext cx="182880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A7A61FCA-2F54-4F95-9F1A-AC40CF70169E}"/>
              </a:ext>
            </a:extLst>
          </p:cNvPr>
          <p:cNvSpPr/>
          <p:nvPr/>
        </p:nvSpPr>
        <p:spPr>
          <a:xfrm>
            <a:off x="4075722" y="1851484"/>
            <a:ext cx="274320" cy="274320"/>
          </a:xfrm>
          <a:prstGeom prst="mathMultiply">
            <a:avLst>
              <a:gd name="adj1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512BE7C7-FE80-46EA-A8A6-04F5590FB82C}"/>
              </a:ext>
            </a:extLst>
          </p:cNvPr>
          <p:cNvSpPr/>
          <p:nvPr/>
        </p:nvSpPr>
        <p:spPr>
          <a:xfrm>
            <a:off x="4509475" y="3369623"/>
            <a:ext cx="274320" cy="274320"/>
          </a:xfrm>
          <a:prstGeom prst="mathMultiply">
            <a:avLst>
              <a:gd name="adj1" fmla="val 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EFFFC2B1-24DE-4A20-AFEE-104644B3E80D}"/>
              </a:ext>
            </a:extLst>
          </p:cNvPr>
          <p:cNvSpPr/>
          <p:nvPr/>
        </p:nvSpPr>
        <p:spPr>
          <a:xfrm>
            <a:off x="1619737" y="3643943"/>
            <a:ext cx="274320" cy="274320"/>
          </a:xfrm>
          <a:prstGeom prst="mathMultiply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9BF25BED-E16E-4B3A-AD4A-3A3F2A9CD714}"/>
              </a:ext>
            </a:extLst>
          </p:cNvPr>
          <p:cNvSpPr/>
          <p:nvPr/>
        </p:nvSpPr>
        <p:spPr>
          <a:xfrm>
            <a:off x="1543537" y="1469751"/>
            <a:ext cx="274320" cy="274320"/>
          </a:xfrm>
          <a:prstGeom prst="mathMultiply">
            <a:avLst>
              <a:gd name="adj1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F32444C-9432-4EBD-8AC7-3EC98ECDDCD3}"/>
              </a:ext>
            </a:extLst>
          </p:cNvPr>
          <p:cNvSpPr txBox="1">
            <a:spLocks/>
          </p:cNvSpPr>
          <p:nvPr/>
        </p:nvSpPr>
        <p:spPr>
          <a:xfrm>
            <a:off x="1756897" y="1453903"/>
            <a:ext cx="1411595" cy="306015"/>
          </a:xfrm>
          <a:prstGeom prst="rect">
            <a:avLst/>
          </a:prstGeom>
        </p:spPr>
        <p:txBody>
          <a:bodyPr anchor="ctr"/>
          <a:lstStyle>
            <a:lvl1pPr marL="217885" indent="-217885" algn="l" rtl="0" eaLnBrk="0" fontAlgn="base" hangingPunct="0">
              <a:lnSpc>
                <a:spcPct val="85000"/>
              </a:lnSpc>
              <a:spcBef>
                <a:spcPts val="9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STARS Program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4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03" y="456975"/>
            <a:ext cx="6216916" cy="412021"/>
          </a:xfrm>
        </p:spPr>
        <p:txBody>
          <a:bodyPr/>
          <a:lstStyle/>
          <a:p>
            <a:r>
              <a:rPr lang="en-US" dirty="0"/>
              <a:t>Expectations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130458"/>
            <a:ext cx="6217444" cy="3273139"/>
          </a:xfrm>
        </p:spPr>
        <p:txBody>
          <a:bodyPr/>
          <a:lstStyle/>
          <a:p>
            <a:r>
              <a:rPr lang="en-US" b="1" dirty="0"/>
              <a:t>Prior to January 21</a:t>
            </a:r>
            <a:r>
              <a:rPr lang="en-US" b="1" baseline="30000" dirty="0"/>
              <a:t>st</a:t>
            </a:r>
            <a:endParaRPr lang="en-US" b="1" dirty="0"/>
          </a:p>
          <a:p>
            <a:pPr lvl="1"/>
            <a:r>
              <a:rPr lang="en-US" dirty="0"/>
              <a:t>View pre-recorded material created by Choosing Wisely STARS faculty members (~40 minutes of content)</a:t>
            </a:r>
          </a:p>
          <a:p>
            <a:pPr lvl="1"/>
            <a:r>
              <a:rPr lang="en-US" dirty="0"/>
              <a:t>Complete Course 1A (Modules 1-3) of the </a:t>
            </a:r>
            <a:r>
              <a:rPr lang="en-US" dirty="0">
                <a:hlinkClick r:id="rId3"/>
              </a:rPr>
              <a:t>Discovering Value-Based Health Care</a:t>
            </a:r>
            <a:r>
              <a:rPr lang="en-US" dirty="0"/>
              <a:t> online series (approx. 2.5 hours of total work) – register for free online</a:t>
            </a:r>
          </a:p>
          <a:p>
            <a:pPr lvl="1"/>
            <a:r>
              <a:rPr lang="en-US" dirty="0"/>
              <a:t>Complete STARS report outs – see PDF for instructions and email September</a:t>
            </a:r>
          </a:p>
          <a:p>
            <a:r>
              <a:rPr lang="en-US" b="1" dirty="0"/>
              <a:t>January Leadership Summit </a:t>
            </a:r>
            <a:r>
              <a:rPr lang="en-US" dirty="0"/>
              <a:t>–focus on learning lessons from prior STARS students, project planning, and the intersection of health equity and value </a:t>
            </a:r>
          </a:p>
          <a:p>
            <a:pPr lvl="1"/>
            <a:r>
              <a:rPr lang="en-US" dirty="0"/>
              <a:t>Friday, January 21, 2022 from 7:00 PM – 8:30 PM EST </a:t>
            </a:r>
          </a:p>
          <a:p>
            <a:pPr lvl="1"/>
            <a:r>
              <a:rPr lang="en-US" dirty="0"/>
              <a:t>Saturday, January 22, 2022 from 1:00 PM – 4:00 PM EST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/>
              <a:t>5</a:t>
            </a:r>
            <a:r>
              <a:rPr lang="en-US">
                <a:solidFill>
                  <a:schemeClr val="accent1"/>
                </a:solidFill>
              </a:rPr>
              <a:t>  </a:t>
            </a:r>
            <a:r>
              <a:rPr lang="en-US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0" y="4937522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/>
              <a:t>Trade Secret, Confidential, Proprietary, Do Not Copy  |  OSU Wexner Medical Center  © 2020</a:t>
            </a:r>
          </a:p>
        </p:txBody>
      </p:sp>
    </p:spTree>
    <p:extLst>
      <p:ext uri="{BB962C8B-B14F-4D97-AF65-F5344CB8AC3E}">
        <p14:creationId xmlns:p14="http://schemas.microsoft.com/office/powerpoint/2010/main" val="2977241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 – Cont.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Mid-Year Leadership Summit </a:t>
            </a:r>
            <a:r>
              <a:rPr lang="en-US" dirty="0"/>
              <a:t>– attend an additional Zoom session focused on leadership skills, advocacy, and overcoming project barriers </a:t>
            </a:r>
          </a:p>
          <a:p>
            <a:pPr lvl="1"/>
            <a:r>
              <a:rPr lang="en-US" dirty="0"/>
              <a:t>Scheduled in May 2022 – more scheduling details later</a:t>
            </a:r>
          </a:p>
          <a:p>
            <a:r>
              <a:rPr lang="en-US" b="1" dirty="0"/>
              <a:t>Rough timeline for the year:</a:t>
            </a:r>
            <a:endParaRPr lang="en-US" dirty="0"/>
          </a:p>
          <a:p>
            <a:pPr lvl="1"/>
            <a:r>
              <a:rPr lang="en-US" dirty="0"/>
              <a:t>Meeting in early February for summit debrief and planning</a:t>
            </a:r>
          </a:p>
          <a:p>
            <a:pPr lvl="1"/>
            <a:r>
              <a:rPr lang="en-US" dirty="0"/>
              <a:t>Planning for monthly meetings with our OSU team throughout the year to provide feedback, check in about progress, support regular access to mentors, etc.</a:t>
            </a:r>
          </a:p>
          <a:p>
            <a:pPr lvl="1"/>
            <a:r>
              <a:rPr lang="en-US" dirty="0"/>
              <a:t>STARS Student Calls throughout the year</a:t>
            </a:r>
          </a:p>
          <a:p>
            <a:pPr lvl="1"/>
            <a:r>
              <a:rPr lang="en-US" dirty="0"/>
              <a:t>Two intersessions scheduled – usually virtual lectures</a:t>
            </a:r>
          </a:p>
          <a:p>
            <a:pPr lvl="1"/>
            <a:r>
              <a:rPr lang="en-US" dirty="0"/>
              <a:t>Carry out projects along the way!</a:t>
            </a:r>
          </a:p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/>
              <a:t>5</a:t>
            </a:r>
            <a:r>
              <a:rPr lang="en-US">
                <a:solidFill>
                  <a:schemeClr val="accent1"/>
                </a:solidFill>
              </a:rPr>
              <a:t>  </a:t>
            </a:r>
            <a:r>
              <a:rPr lang="en-US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0" y="4937522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/>
              <a:t>Trade Secret, Confidential, Proprietary, Do Not Copy  |  OSU Wexner Medical Center  © 2020</a:t>
            </a:r>
          </a:p>
        </p:txBody>
      </p:sp>
    </p:spTree>
    <p:extLst>
      <p:ext uri="{BB962C8B-B14F-4D97-AF65-F5344CB8AC3E}">
        <p14:creationId xmlns:p14="http://schemas.microsoft.com/office/powerpoint/2010/main" val="4249650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 – Cont.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/>
              <a:t>5</a:t>
            </a:r>
            <a:r>
              <a:rPr lang="en-US">
                <a:solidFill>
                  <a:schemeClr val="accent1"/>
                </a:solidFill>
              </a:rPr>
              <a:t>  </a:t>
            </a:r>
            <a:r>
              <a:rPr lang="en-US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0" y="4937522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/>
              <a:t>Trade Secret, Confidential, Proprietary, Do Not Copy  |  OSU Wexner Medical Center  ©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8E98E8-2F6B-4961-8F81-AE837DDDB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85" y="1114381"/>
            <a:ext cx="5802630" cy="336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64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Local and National Introductions</a:t>
            </a:r>
          </a:p>
          <a:p>
            <a:r>
              <a:rPr lang="en-US" dirty="0"/>
              <a:t>Our Purpose</a:t>
            </a:r>
          </a:p>
          <a:p>
            <a:r>
              <a:rPr lang="en-US" dirty="0"/>
              <a:t>Our Mentorship Philosophy</a:t>
            </a:r>
          </a:p>
          <a:p>
            <a:r>
              <a:rPr lang="en-US" dirty="0"/>
              <a:t>Expectations</a:t>
            </a:r>
          </a:p>
          <a:p>
            <a:r>
              <a:rPr lang="en-US" dirty="0"/>
              <a:t>Project Ideas</a:t>
            </a:r>
          </a:p>
          <a:p>
            <a:r>
              <a:rPr lang="en-US" dirty="0"/>
              <a:t>Social Media</a:t>
            </a:r>
          </a:p>
          <a:p>
            <a:r>
              <a:rPr lang="en-US" dirty="0"/>
              <a:t>Resources</a:t>
            </a:r>
          </a:p>
          <a:p>
            <a:r>
              <a:rPr lang="en-US" dirty="0"/>
              <a:t>Principles for Success</a:t>
            </a:r>
          </a:p>
          <a:p>
            <a:r>
              <a:rPr lang="en-US" dirty="0"/>
              <a:t>Logistics and Next Steps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/>
              <a:t>5</a:t>
            </a:r>
            <a:r>
              <a:rPr lang="en-US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0" y="4937522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/>
              <a:t>Trade Secret, Confidential, Proprietary, Do Not Copy  |  OSU Wexner Medical Center  © 2020</a:t>
            </a:r>
            <a:endParaRPr lang="en-US" sz="600" dirty="0"/>
          </a:p>
        </p:txBody>
      </p:sp>
      <p:pic>
        <p:nvPicPr>
          <p:cNvPr id="1026" name="Picture 2" descr="The Ohio State University Wexner ❌edical Center 😷 (@OSUWexMed) | Twitter">
            <a:extLst>
              <a:ext uri="{FF2B5EF4-FFF2-40B4-BE49-F238E27FC236}">
                <a16:creationId xmlns:a16="http://schemas.microsoft.com/office/drawing/2014/main" id="{A2B7EFC2-86C2-4172-BD19-9E3724CA4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4" b="14999"/>
          <a:stretch/>
        </p:blipFill>
        <p:spPr bwMode="auto">
          <a:xfrm>
            <a:off x="4301097" y="96737"/>
            <a:ext cx="1961262" cy="136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">
            <a:extLst>
              <a:ext uri="{FF2B5EF4-FFF2-40B4-BE49-F238E27FC236}">
                <a16:creationId xmlns:a16="http://schemas.microsoft.com/office/drawing/2014/main" id="{15FCB005-1EFB-424D-B274-889CC382F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3" b="21070"/>
          <a:stretch/>
        </p:blipFill>
        <p:spPr bwMode="auto">
          <a:xfrm>
            <a:off x="3247011" y="2864892"/>
            <a:ext cx="3239514" cy="73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hoosing Wisely - Wikipedia">
            <a:extLst>
              <a:ext uri="{FF2B5EF4-FFF2-40B4-BE49-F238E27FC236}">
                <a16:creationId xmlns:a16="http://schemas.microsoft.com/office/drawing/2014/main" id="{B7DE9A04-DC0C-4D20-A542-D7265A57A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24" y="1580107"/>
            <a:ext cx="2240089" cy="114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9B233-1D79-4911-87BE-41A6A3B02F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3532" y="3681091"/>
            <a:ext cx="1892895" cy="7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04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Ideas – Ongoing Projects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Selective course for M1s and M2s </a:t>
            </a:r>
            <a:r>
              <a:rPr lang="en-US" dirty="0"/>
              <a:t>(Alexia and </a:t>
            </a:r>
            <a:r>
              <a:rPr lang="en-US" dirty="0" err="1"/>
              <a:t>Avani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84 students enrolled over the past two years</a:t>
            </a:r>
          </a:p>
          <a:p>
            <a:pPr lvl="1"/>
            <a:r>
              <a:rPr lang="en-US" dirty="0"/>
              <a:t>Due for re-evaluation and improvement</a:t>
            </a:r>
          </a:p>
          <a:p>
            <a:pPr lvl="1"/>
            <a:r>
              <a:rPr lang="en-US" dirty="0"/>
              <a:t>Submit course proposal over the summer, teach course twice in the fall, evaluate afterwards, etc.</a:t>
            </a:r>
          </a:p>
          <a:p>
            <a:r>
              <a:rPr lang="en-US" b="1" dirty="0"/>
              <a:t>Presentation with Internal Medicine Interest Group</a:t>
            </a:r>
          </a:p>
          <a:p>
            <a:pPr lvl="1"/>
            <a:r>
              <a:rPr lang="en-US" dirty="0"/>
              <a:t>Tiffany finding a date for this – lead by 2021 cohort</a:t>
            </a:r>
          </a:p>
          <a:p>
            <a:r>
              <a:rPr lang="en-US" b="1" dirty="0"/>
              <a:t>Implementing HVC in LG curriculum (Janine)</a:t>
            </a:r>
          </a:p>
          <a:p>
            <a:pPr lvl="1"/>
            <a:r>
              <a:rPr lang="en-US" dirty="0"/>
              <a:t>Progress stalled amidst COVID, LCME accreditation</a:t>
            </a:r>
          </a:p>
          <a:p>
            <a:pPr lvl="1"/>
            <a:r>
              <a:rPr lang="en-US" dirty="0"/>
              <a:t>Picking this back up with cardio-</a:t>
            </a:r>
            <a:r>
              <a:rPr lang="en-US" dirty="0" err="1"/>
              <a:t>pulm</a:t>
            </a:r>
            <a:r>
              <a:rPr lang="en-US" dirty="0"/>
              <a:t> and endo-repro, will be a major focus for this next year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/>
              <a:t>5</a:t>
            </a:r>
            <a:r>
              <a:rPr lang="en-US">
                <a:solidFill>
                  <a:schemeClr val="accent1"/>
                </a:solidFill>
              </a:rPr>
              <a:t>  </a:t>
            </a:r>
            <a:r>
              <a:rPr lang="en-US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0" y="4937522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/>
              <a:t>Trade Secret, Confidential, Proprietary, Do Not Copy  |  OSU Wexner Medical Center  © 2020</a:t>
            </a:r>
          </a:p>
        </p:txBody>
      </p:sp>
    </p:spTree>
    <p:extLst>
      <p:ext uri="{BB962C8B-B14F-4D97-AF65-F5344CB8AC3E}">
        <p14:creationId xmlns:p14="http://schemas.microsoft.com/office/powerpoint/2010/main" val="579676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Ideas – New Project Examples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Work with Prior librarians to develop a </a:t>
            </a:r>
            <a:r>
              <a:rPr lang="en-US" b="1" dirty="0"/>
              <a:t>high-value care </a:t>
            </a:r>
            <a:r>
              <a:rPr lang="en-US" b="1" dirty="0">
                <a:hlinkClick r:id="rId3"/>
              </a:rPr>
              <a:t>subject guide</a:t>
            </a:r>
            <a:endParaRPr lang="en-US" b="1" dirty="0"/>
          </a:p>
          <a:p>
            <a:r>
              <a:rPr lang="en-US" b="1" dirty="0"/>
              <a:t>Financial toxicity order set </a:t>
            </a:r>
            <a:r>
              <a:rPr lang="en-US" dirty="0"/>
              <a:t>from MSKCC </a:t>
            </a:r>
          </a:p>
          <a:p>
            <a:pPr lvl="1"/>
            <a:r>
              <a:rPr lang="en-US" dirty="0"/>
              <a:t>Copay assistance, quality of life costs, etc.</a:t>
            </a:r>
          </a:p>
          <a:p>
            <a:r>
              <a:rPr lang="en-US" b="1" dirty="0"/>
              <a:t>Lectures with student groups </a:t>
            </a:r>
            <a:r>
              <a:rPr lang="en-US" dirty="0"/>
              <a:t>– expectation that STARS will complete these this year (Tiffany)</a:t>
            </a:r>
          </a:p>
          <a:p>
            <a:pPr lvl="1"/>
            <a:r>
              <a:rPr lang="en-US" dirty="0"/>
              <a:t>Ex: Surgery Interest Group, Pediatrics Interest Group, etc.</a:t>
            </a:r>
          </a:p>
          <a:p>
            <a:r>
              <a:rPr lang="en-US" b="1" dirty="0"/>
              <a:t>Goal: create a “deliverable” for your CV</a:t>
            </a:r>
          </a:p>
          <a:p>
            <a:pPr lvl="1"/>
            <a:r>
              <a:rPr lang="en-US" dirty="0"/>
              <a:t>Ex: poster presentation or paper</a:t>
            </a:r>
          </a:p>
          <a:p>
            <a:pPr lvl="1"/>
            <a:r>
              <a:rPr lang="en-US" dirty="0"/>
              <a:t>OSU Annual Education Symposium, High Value Practice Academic Alliance Annual Meeting, etc.</a:t>
            </a:r>
          </a:p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/>
              <a:t>5</a:t>
            </a:r>
            <a:r>
              <a:rPr lang="en-US">
                <a:solidFill>
                  <a:schemeClr val="accent1"/>
                </a:solidFill>
              </a:rPr>
              <a:t>  </a:t>
            </a:r>
            <a:r>
              <a:rPr lang="en-US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0" y="4937522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/>
              <a:t>Trade Secret, Confidential, Proprietary, Do Not Copy  |  OSU Wexner Medical Center  © 2020</a:t>
            </a:r>
          </a:p>
        </p:txBody>
      </p:sp>
    </p:spTree>
    <p:extLst>
      <p:ext uri="{BB962C8B-B14F-4D97-AF65-F5344CB8AC3E}">
        <p14:creationId xmlns:p14="http://schemas.microsoft.com/office/powerpoint/2010/main" val="2362605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03" y="479835"/>
            <a:ext cx="6216916" cy="412021"/>
          </a:xfrm>
        </p:spPr>
        <p:txBody>
          <a:bodyPr/>
          <a:lstStyle/>
          <a:p>
            <a:r>
              <a:rPr lang="en-US" dirty="0"/>
              <a:t>Project Ideas – Creating “Deliverables”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/>
              <a:t>5</a:t>
            </a:r>
            <a:r>
              <a:rPr lang="en-US">
                <a:solidFill>
                  <a:schemeClr val="accent1"/>
                </a:solidFill>
              </a:rPr>
              <a:t>  </a:t>
            </a:r>
            <a:r>
              <a:rPr lang="en-US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0" y="4937522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/>
              <a:t>Trade Secret, Confidential, Proprietary, Do Not Copy  |  OSU Wexner Medical Center  © 2020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1A552-AAAF-4EE9-AE8A-D80BC0E56923}"/>
              </a:ext>
            </a:extLst>
          </p:cNvPr>
          <p:cNvGrpSpPr>
            <a:grpSpLocks noChangeAspect="1"/>
          </p:cNvGrpSpPr>
          <p:nvPr/>
        </p:nvGrpSpPr>
        <p:grpSpPr>
          <a:xfrm>
            <a:off x="274320" y="1094786"/>
            <a:ext cx="6309360" cy="3409717"/>
            <a:chOff x="207020" y="1158092"/>
            <a:chExt cx="5977372" cy="32303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DFB2979-90A6-4108-9377-9D221117D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020" y="1158092"/>
              <a:ext cx="5448300" cy="1018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E177CC-C595-48E2-A2EF-72DF6D528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003" y="1946106"/>
              <a:ext cx="5449824" cy="9164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20C935-E715-4E91-BB4C-A41C84804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6986" y="2646601"/>
              <a:ext cx="5449824" cy="12823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9085CCC-DF90-411E-A530-6DC30FC34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568" y="3353923"/>
              <a:ext cx="5449824" cy="10344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72939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Social media, especially Twitter, is an excellent extension of this program – not required, but </a:t>
            </a:r>
            <a:r>
              <a:rPr lang="en-US" i="1" dirty="0"/>
              <a:t>highly </a:t>
            </a:r>
            <a:r>
              <a:rPr lang="en-US" dirty="0"/>
              <a:t>encouraged</a:t>
            </a:r>
          </a:p>
          <a:p>
            <a:r>
              <a:rPr lang="en-US" dirty="0"/>
              <a:t>Multiple benefits:</a:t>
            </a:r>
          </a:p>
          <a:p>
            <a:pPr lvl="1"/>
            <a:r>
              <a:rPr lang="en-US" dirty="0"/>
              <a:t>Expand your learning opportunities</a:t>
            </a:r>
          </a:p>
          <a:p>
            <a:pPr lvl="1"/>
            <a:r>
              <a:rPr lang="en-US" dirty="0"/>
              <a:t>Gain practice as an educator</a:t>
            </a:r>
          </a:p>
          <a:p>
            <a:pPr lvl="1"/>
            <a:r>
              <a:rPr lang="en-US" dirty="0"/>
              <a:t>Identify new opportunities</a:t>
            </a:r>
          </a:p>
          <a:p>
            <a:pPr lvl="1"/>
            <a:r>
              <a:rPr lang="en-US" dirty="0"/>
              <a:t>Promote OSU (and you!)</a:t>
            </a:r>
          </a:p>
          <a:p>
            <a:r>
              <a:rPr lang="en-US" dirty="0"/>
              <a:t>Resources:</a:t>
            </a:r>
          </a:p>
          <a:p>
            <a:pPr lvl="1"/>
            <a:r>
              <a:rPr lang="en-US" dirty="0">
                <a:hlinkClick r:id="rId3"/>
              </a:rPr>
              <a:t>A Beginner’s Guide to Joining Academic Twitter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7 ways Twitter can help you thrive in medical school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High-value care chat with @MedStudentChat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/>
              <a:t>5</a:t>
            </a:r>
            <a:r>
              <a:rPr lang="en-US">
                <a:solidFill>
                  <a:schemeClr val="accent1"/>
                </a:solidFill>
              </a:rPr>
              <a:t>  </a:t>
            </a:r>
            <a:r>
              <a:rPr lang="en-US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0" y="4937522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/>
              <a:t>Trade Secret, Confidential, Proprietary, Do Not Copy  |  OSU Wexner Medical Center  © 2020</a:t>
            </a:r>
          </a:p>
        </p:txBody>
      </p:sp>
      <p:pic>
        <p:nvPicPr>
          <p:cNvPr id="5122" name="Picture 2" descr="Who Made That Twitter Bird? - The New York Times">
            <a:extLst>
              <a:ext uri="{FF2B5EF4-FFF2-40B4-BE49-F238E27FC236}">
                <a16:creationId xmlns:a16="http://schemas.microsoft.com/office/drawing/2014/main" id="{07146626-049A-4CBE-B2CF-759B01700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46" y="1903730"/>
            <a:ext cx="1894514" cy="137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5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EB280-ED9A-4130-979D-112237C3B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3" y="477295"/>
            <a:ext cx="6216916" cy="412021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178E7-ECBC-4567-9376-5E8032F4A7B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1475" y="1181258"/>
            <a:ext cx="4352925" cy="3273139"/>
          </a:xfrm>
        </p:spPr>
        <p:txBody>
          <a:bodyPr/>
          <a:lstStyle/>
          <a:p>
            <a:r>
              <a:rPr lang="en-US" dirty="0"/>
              <a:t>HVC resources slide shared via email</a:t>
            </a:r>
          </a:p>
          <a:p>
            <a:r>
              <a:rPr lang="en-US" dirty="0"/>
              <a:t>Several formats available:</a:t>
            </a:r>
          </a:p>
          <a:p>
            <a:pPr lvl="1"/>
            <a:r>
              <a:rPr lang="en-US" b="1" dirty="0"/>
              <a:t>Online modules </a:t>
            </a:r>
            <a:r>
              <a:rPr lang="en-US" dirty="0"/>
              <a:t>– Dell Med modules, Costs of Care, Order Wisely</a:t>
            </a:r>
          </a:p>
          <a:p>
            <a:pPr lvl="1"/>
            <a:r>
              <a:rPr lang="en-US" b="1" dirty="0"/>
              <a:t>Article series </a:t>
            </a:r>
            <a:r>
              <a:rPr lang="en-US" dirty="0"/>
              <a:t>– </a:t>
            </a:r>
            <a:r>
              <a:rPr lang="en-US" i="1" dirty="0"/>
              <a:t>TWDFNR</a:t>
            </a:r>
            <a:r>
              <a:rPr lang="en-US" dirty="0"/>
              <a:t>, </a:t>
            </a:r>
            <a:r>
              <a:rPr lang="en-US" i="1" dirty="0"/>
              <a:t>Teachable Moment</a:t>
            </a:r>
            <a:r>
              <a:rPr lang="en-US" dirty="0"/>
              <a:t> and </a:t>
            </a:r>
            <a:r>
              <a:rPr lang="en-US" i="1" dirty="0"/>
              <a:t>Less is More</a:t>
            </a:r>
            <a:r>
              <a:rPr lang="en-US" dirty="0"/>
              <a:t> in JAMA, </a:t>
            </a:r>
            <a:r>
              <a:rPr lang="en-US" dirty="0" err="1"/>
              <a:t>GOTMeDS</a:t>
            </a:r>
            <a:r>
              <a:rPr lang="en-US" dirty="0"/>
              <a:t> Framework for Drug Costs</a:t>
            </a:r>
          </a:p>
          <a:p>
            <a:pPr lvl="1"/>
            <a:r>
              <a:rPr lang="en-US" b="1" dirty="0"/>
              <a:t>Podcasts</a:t>
            </a:r>
            <a:r>
              <a:rPr lang="en-US" dirty="0"/>
              <a:t> – Clerkship Wisely, Race to Value by ACLC</a:t>
            </a:r>
          </a:p>
          <a:p>
            <a:pPr lvl="1"/>
            <a:r>
              <a:rPr lang="en-US" b="1" dirty="0"/>
              <a:t>Emails</a:t>
            </a:r>
            <a:r>
              <a:rPr lang="en-US" dirty="0"/>
              <a:t> – Surgery and Perioperative Care Value-Based Health Care Reading List, PubMed alerts, CHIR Surprise Medical Bills email newsletter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249FC-F501-4EC5-AEAB-9EB06CF87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110" y="1361440"/>
            <a:ext cx="1699855" cy="1323340"/>
          </a:xfrm>
          <a:prstGeom prst="rect">
            <a:avLst/>
          </a:prstGeom>
        </p:spPr>
      </p:pic>
      <p:pic>
        <p:nvPicPr>
          <p:cNvPr id="6150" name="Picture 6" descr="Improved Spotify Green | Abstract logo, Spotify logo, Logos">
            <a:extLst>
              <a:ext uri="{FF2B5EF4-FFF2-40B4-BE49-F238E27FC236}">
                <a16:creationId xmlns:a16="http://schemas.microsoft.com/office/drawing/2014/main" id="{A347053B-7BDE-4A3A-9BCF-87E049A14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5408" r="15704" b="15852"/>
          <a:stretch/>
        </p:blipFill>
        <p:spPr bwMode="auto">
          <a:xfrm>
            <a:off x="4876974" y="3014663"/>
            <a:ext cx="1729991" cy="129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212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51DBF-1B46-4FD6-948D-709A359B8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for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349B3-6546-45D4-B9AF-0A14E002CC7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1475" y="1221898"/>
            <a:ext cx="3702685" cy="327313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You will get out of the program what you put into it.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Ask questions, ask questions, ask questions.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u="sng" dirty="0"/>
              <a:t>Concrete</a:t>
            </a:r>
            <a:r>
              <a:rPr lang="en-US" sz="2000" b="1" dirty="0"/>
              <a:t> projects with </a:t>
            </a:r>
            <a:r>
              <a:rPr lang="en-US" sz="2000" b="1" u="sng" dirty="0"/>
              <a:t>concrete</a:t>
            </a:r>
            <a:r>
              <a:rPr lang="en-US" sz="2000" b="1" dirty="0"/>
              <a:t> goals and </a:t>
            </a:r>
            <a:r>
              <a:rPr lang="en-US" sz="2000" b="1" u="sng" dirty="0"/>
              <a:t>concrete</a:t>
            </a:r>
            <a:r>
              <a:rPr lang="en-US" sz="2000" b="1" dirty="0"/>
              <a:t> deadlines work the best.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Have fun along the way!</a:t>
            </a:r>
          </a:p>
        </p:txBody>
      </p:sp>
      <p:pic>
        <p:nvPicPr>
          <p:cNvPr id="7170" name="Picture 2" descr="Download Success Free PNG photo images and clipart | FreePNGImg">
            <a:extLst>
              <a:ext uri="{FF2B5EF4-FFF2-40B4-BE49-F238E27FC236}">
                <a16:creationId xmlns:a16="http://schemas.microsoft.com/office/drawing/2014/main" id="{7B602A08-6772-4371-A2B8-84C5CB4BA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740" y="261239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ngenious Inspiration Questions Clip Art Clipart - Transparent Background  Question Marks Clipart , Transparent Cartoon, Free Cliparts &amp; Silhouettes -  NetClipart">
            <a:extLst>
              <a:ext uri="{FF2B5EF4-FFF2-40B4-BE49-F238E27FC236}">
                <a16:creationId xmlns:a16="http://schemas.microsoft.com/office/drawing/2014/main" id="{DC467350-8351-42EE-BB9C-07E5F7B61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7717" y1="29851" x2="31522" y2="37313"/>
                        <a14:foregroundMark x1="24130" y1="24067" x2="24348" y2="32090"/>
                        <a14:foregroundMark x1="25435" y1="24627" x2="24783" y2="36194"/>
                        <a14:foregroundMark x1="24783" y1="36194" x2="26087" y2="26119"/>
                        <a14:foregroundMark x1="26087" y1="26119" x2="19565" y2="28731"/>
                        <a14:foregroundMark x1="19565" y1="28731" x2="26196" y2="25373"/>
                        <a14:foregroundMark x1="26196" y1="25373" x2="20000" y2="24254"/>
                        <a14:foregroundMark x1="20000" y1="24254" x2="19348" y2="35075"/>
                        <a14:foregroundMark x1="19348" y1="35075" x2="23478" y2="43284"/>
                        <a14:foregroundMark x1="23478" y1="43284" x2="23370" y2="47948"/>
                        <a14:foregroundMark x1="20978" y1="36567" x2="27065" y2="35634"/>
                        <a14:foregroundMark x1="27065" y1="35634" x2="27065" y2="35634"/>
                        <a14:foregroundMark x1="38587" y1="57649" x2="31848" y2="62500"/>
                        <a14:foregroundMark x1="31848" y1="62500" x2="35109" y2="50373"/>
                        <a14:foregroundMark x1="35109" y1="50373" x2="30109" y2="56157"/>
                        <a14:foregroundMark x1="30109" y1="56157" x2="38696" y2="59701"/>
                        <a14:foregroundMark x1="38696" y1="59701" x2="35000" y2="50933"/>
                        <a14:foregroundMark x1="35000" y1="50933" x2="30543" y2="60448"/>
                        <a14:foregroundMark x1="30543" y1="60448" x2="36087" y2="61007"/>
                        <a14:foregroundMark x1="36087" y1="61007" x2="30761" y2="62873"/>
                        <a14:foregroundMark x1="30761" y1="62873" x2="35652" y2="67724"/>
                        <a14:foregroundMark x1="35652" y1="67724" x2="37935" y2="72388"/>
                        <a14:foregroundMark x1="29783" y1="33769" x2="18043" y2="27985"/>
                        <a14:foregroundMark x1="17065" y1="29291" x2="22935" y2="25187"/>
                        <a14:foregroundMark x1="22935" y1="25187" x2="29130" y2="27239"/>
                        <a14:foregroundMark x1="29130" y1="27239" x2="30543" y2="28545"/>
                        <a14:foregroundMark x1="32609" y1="31716" x2="31630" y2="41045"/>
                        <a14:foregroundMark x1="31630" y1="41045" x2="23478" y2="49440"/>
                        <a14:foregroundMark x1="18804" y1="49254" x2="14348" y2="41045"/>
                        <a14:foregroundMark x1="14348" y1="41045" x2="12609" y2="33209"/>
                        <a14:foregroundMark x1="44565" y1="23321" x2="52935" y2="29664"/>
                        <a14:foregroundMark x1="52826" y1="22201" x2="45543" y2="22015"/>
                        <a14:foregroundMark x1="47717" y1="22761" x2="52500" y2="29851"/>
                        <a14:foregroundMark x1="52500" y1="29851" x2="53696" y2="33955"/>
                        <a14:foregroundMark x1="49022" y1="29664" x2="43587" y2="30597"/>
                        <a14:foregroundMark x1="43587" y1="30597" x2="42935" y2="33769"/>
                        <a14:foregroundMark x1="46196" y1="36007" x2="52283" y2="34328"/>
                        <a14:foregroundMark x1="52283" y1="34328" x2="52935" y2="33769"/>
                        <a14:foregroundMark x1="54674" y1="59142" x2="59783" y2="64179"/>
                        <a14:foregroundMark x1="59783" y1="64179" x2="67391" y2="63993"/>
                        <a14:foregroundMark x1="61087" y1="54104" x2="59348" y2="56716"/>
                        <a14:foregroundMark x1="63804" y1="50560" x2="59891" y2="66045"/>
                        <a14:foregroundMark x1="59239" y1="52612" x2="57391" y2="59515"/>
                        <a14:foregroundMark x1="57935" y1="74440" x2="60652" y2="66791"/>
                        <a14:foregroundMark x1="59565" y1="47201" x2="55109" y2="55784"/>
                        <a14:foregroundMark x1="32935" y1="26679" x2="28152" y2="21642"/>
                        <a14:foregroundMark x1="28152" y1="21642" x2="22391" y2="19030"/>
                        <a14:foregroundMark x1="22391" y1="19030" x2="16630" y2="22388"/>
                        <a14:foregroundMark x1="16630" y1="22388" x2="16413" y2="22761"/>
                        <a14:foregroundMark x1="71087" y1="36007" x2="76739" y2="32649"/>
                        <a14:foregroundMark x1="76739" y1="32649" x2="82283" y2="32836"/>
                        <a14:foregroundMark x1="82283" y1="32836" x2="87391" y2="36194"/>
                        <a14:foregroundMark x1="85000" y1="41045" x2="76739" y2="44590"/>
                        <a14:foregroundMark x1="74674" y1="47388" x2="79891" y2="50373"/>
                        <a14:foregroundMark x1="79891" y1="50373" x2="79891" y2="50373"/>
                        <a14:foregroundMark x1="89239" y1="46082" x2="89565" y2="36194"/>
                        <a14:foregroundMark x1="89565" y1="36194" x2="89348" y2="35448"/>
                        <a14:foregroundMark x1="89239" y1="47015" x2="89783" y2="37313"/>
                        <a14:foregroundMark x1="89783" y1="37313" x2="89239" y2="35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74" y="998854"/>
            <a:ext cx="2721932" cy="15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069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79A19-7B96-44BC-8E12-F11797C4A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3" y="377255"/>
            <a:ext cx="6216916" cy="412021"/>
          </a:xfrm>
        </p:spPr>
        <p:txBody>
          <a:bodyPr/>
          <a:lstStyle/>
          <a:p>
            <a:r>
              <a:rPr lang="en-US" dirty="0"/>
              <a:t>Logistics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C7509-4234-422F-9C1D-D6E947D65B2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1475" y="975708"/>
            <a:ext cx="6217444" cy="3273139"/>
          </a:xfrm>
        </p:spPr>
        <p:txBody>
          <a:bodyPr/>
          <a:lstStyle/>
          <a:p>
            <a:r>
              <a:rPr lang="en-US" dirty="0"/>
              <a:t>Will be using a combination of email and Teams to communicate and stay organized</a:t>
            </a:r>
          </a:p>
          <a:p>
            <a:r>
              <a:rPr lang="en-US" dirty="0"/>
              <a:t>Email addresses:</a:t>
            </a:r>
          </a:p>
          <a:p>
            <a:pPr lvl="2"/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3361FEA-DFD5-4C80-9494-0C3FAF70C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89749"/>
              </p:ext>
            </p:extLst>
          </p:nvPr>
        </p:nvGraphicFramePr>
        <p:xfrm>
          <a:off x="664698" y="2036351"/>
          <a:ext cx="562356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88">
                  <a:extLst>
                    <a:ext uri="{9D8B030D-6E8A-4147-A177-3AD203B41FA5}">
                      <a16:colId xmlns:a16="http://schemas.microsoft.com/office/drawing/2014/main" val="360856062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413314995"/>
                    </a:ext>
                  </a:extLst>
                </a:gridCol>
                <a:gridCol w="2820572">
                  <a:extLst>
                    <a:ext uri="{9D8B030D-6E8A-4147-A177-3AD203B41FA5}">
                      <a16:colId xmlns:a16="http://schemas.microsoft.com/office/drawing/2014/main" val="137900911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Faculty 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Advisors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Dr. Allison </a:t>
                      </a:r>
                      <a:r>
                        <a:rPr lang="en-US" i="1" dirty="0" err="1"/>
                        <a:t>Heacock</a:t>
                      </a:r>
                      <a:endParaRPr lang="en-US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allison.heacock@osumc.edu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499153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Dr. Neethu Abraham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neethu.abraham@osumc.edu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3896462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Peer 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Mentors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Ben Dralle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benjamin.dralle@osumc.edu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99594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Alexia </a:t>
                      </a:r>
                      <a:r>
                        <a:rPr lang="en-US" i="1" dirty="0" err="1"/>
                        <a:t>Markowski</a:t>
                      </a:r>
                      <a:endParaRPr lang="en-US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alexia.markowski@osumc.edu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23046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Avani</a:t>
                      </a:r>
                      <a:r>
                        <a:rPr lang="en-US" i="1" dirty="0"/>
                        <a:t> </a:t>
                      </a:r>
                      <a:r>
                        <a:rPr lang="en-US" i="1" dirty="0" err="1"/>
                        <a:t>Kabra</a:t>
                      </a:r>
                      <a:endParaRPr lang="en-US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avani.kabra@osumc.edu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05529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Janine Bennett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janine.bennett@osumc.edu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4931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Tiffany Guan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tiffany.guan@osumc.edu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9297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935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 and Next Steps –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136B6-34E5-4FDB-9A1F-9ED3E8D86BB5}"/>
              </a:ext>
            </a:extLst>
          </p:cNvPr>
          <p:cNvSpPr txBox="1">
            <a:spLocks/>
          </p:cNvSpPr>
          <p:nvPr/>
        </p:nvSpPr>
        <p:spPr>
          <a:xfrm>
            <a:off x="371475" y="1353978"/>
            <a:ext cx="6217444" cy="3273139"/>
          </a:xfrm>
          <a:prstGeom prst="rect">
            <a:avLst/>
          </a:prstGeom>
        </p:spPr>
        <p:txBody>
          <a:bodyPr/>
          <a:lstStyle>
            <a:lvl1pPr marL="217885" indent="-217885" algn="l" rtl="0" eaLnBrk="0" fontAlgn="base" hangingPunct="0">
              <a:lnSpc>
                <a:spcPct val="85000"/>
              </a:lnSpc>
              <a:spcBef>
                <a:spcPts val="9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Complete </a:t>
            </a:r>
            <a:r>
              <a:rPr lang="en-US" b="1" dirty="0">
                <a:hlinkClick r:id="rId2"/>
              </a:rPr>
              <a:t>intake form</a:t>
            </a:r>
            <a:r>
              <a:rPr lang="en-US" b="1" dirty="0"/>
              <a:t> </a:t>
            </a:r>
            <a:r>
              <a:rPr lang="en-US" dirty="0"/>
              <a:t>– sent via email</a:t>
            </a:r>
          </a:p>
          <a:p>
            <a:r>
              <a:rPr lang="en-US" b="1" dirty="0"/>
              <a:t>Complete summit pre-work </a:t>
            </a:r>
            <a:r>
              <a:rPr lang="en-US" dirty="0"/>
              <a:t>and</a:t>
            </a:r>
            <a:r>
              <a:rPr lang="en-US" b="1" dirty="0"/>
              <a:t> mark summit dates on your calendars</a:t>
            </a:r>
          </a:p>
          <a:p>
            <a:r>
              <a:rPr lang="en-US" b="1" dirty="0"/>
              <a:t>Look through additional resources as time allows</a:t>
            </a:r>
          </a:p>
          <a:p>
            <a:pPr lvl="1"/>
            <a:r>
              <a:rPr lang="en-US" dirty="0">
                <a:hlinkClick r:id="rId3"/>
              </a:rPr>
              <a:t>Clerkship Wisely: Introduction w/ Dr. Chris </a:t>
            </a:r>
            <a:r>
              <a:rPr lang="en-US" dirty="0" err="1">
                <a:hlinkClick r:id="rId3"/>
              </a:rPr>
              <a:t>Moriates</a:t>
            </a:r>
            <a:endParaRPr lang="en-US" dirty="0"/>
          </a:p>
          <a:p>
            <a:r>
              <a:rPr lang="en-US" b="1" dirty="0"/>
              <a:t>Set up a Twitter account if you’d like </a:t>
            </a:r>
            <a:r>
              <a:rPr lang="en-US" dirty="0"/>
              <a:t>– and let us know if you do!</a:t>
            </a:r>
          </a:p>
          <a:p>
            <a:r>
              <a:rPr lang="en-US" b="1" dirty="0"/>
              <a:t>Let us know if you have any questions</a:t>
            </a:r>
          </a:p>
          <a:p>
            <a:r>
              <a:rPr lang="en-US" dirty="0"/>
              <a:t>And…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07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04" y="517937"/>
            <a:ext cx="6183102" cy="412021"/>
          </a:xfrm>
        </p:spPr>
        <p:txBody>
          <a:bodyPr anchor="b">
            <a:normAutofit/>
          </a:bodyPr>
          <a:lstStyle/>
          <a:p>
            <a:r>
              <a:rPr lang="en-US" dirty="0"/>
              <a:t>Local Introductions – Dr. Allison Heacock  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6501B66-0D9B-4CD8-BC27-44B0D1B75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956861"/>
            <a:ext cx="6183630" cy="321469"/>
          </a:xfrm>
        </p:spPr>
        <p:txBody>
          <a:bodyPr/>
          <a:lstStyle/>
          <a:p>
            <a:r>
              <a:rPr lang="en-US" dirty="0"/>
              <a:t>Faculty Advisor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6" y="4927665"/>
            <a:ext cx="445393" cy="274637"/>
          </a:xfrm>
        </p:spPr>
        <p:txBody>
          <a:bodyPr>
            <a:normAutofit/>
          </a:bodyPr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pPr defTabSz="914378">
              <a:spcAft>
                <a:spcPts val="450"/>
              </a:spcAft>
            </a:pPr>
            <a:r>
              <a:rPr lang="en-US"/>
              <a:t>5  |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77CCC0-72F5-460B-B310-6AF11D5ABF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1476" y="1710125"/>
            <a:ext cx="2958465" cy="292283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Internal Medicine/Pediatrics Hospitalist </a:t>
            </a:r>
          </a:p>
          <a:p>
            <a:r>
              <a:rPr lang="en-US" dirty="0"/>
              <a:t>Medical Director for Quality Improvement/Patient safety</a:t>
            </a:r>
          </a:p>
          <a:p>
            <a:pPr lvl="1"/>
            <a:r>
              <a:rPr lang="en-US" dirty="0"/>
              <a:t>HVC included in this role</a:t>
            </a:r>
          </a:p>
          <a:p>
            <a:r>
              <a:rPr lang="en-US" dirty="0"/>
              <a:t>SBP Competency Director</a:t>
            </a:r>
          </a:p>
          <a:p>
            <a:r>
              <a:rPr lang="en-US" dirty="0"/>
              <a:t>IM APD QI/PS </a:t>
            </a:r>
          </a:p>
          <a:p>
            <a:r>
              <a:rPr lang="en-US" dirty="0"/>
              <a:t>PSU Undergrad/OSU Med school  </a:t>
            </a:r>
          </a:p>
          <a:p>
            <a:r>
              <a:rPr lang="en-US" dirty="0"/>
              <a:t>Sports Fanatic, Novice Gardener </a:t>
            </a:r>
          </a:p>
          <a:p>
            <a:r>
              <a:rPr lang="en-US" b="1" dirty="0"/>
              <a:t>Twitter:</a:t>
            </a:r>
            <a:r>
              <a:rPr lang="en-US" dirty="0"/>
              <a:t> @allison_heacock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41893" y="4927666"/>
            <a:ext cx="4471793" cy="274637"/>
          </a:xfrm>
          <a:prstGeom prst="rect">
            <a:avLst/>
          </a:prstGeom>
        </p:spPr>
        <p:txBody>
          <a:bodyPr tIns="54864">
            <a:normAutofit/>
          </a:bodyPr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r>
              <a:rPr lang="en-US" sz="600"/>
              <a:t>Trade Secret, Confidential, Proprietary, Do Not Copy  |  OSU Wexner Medical Center  © 2020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6D0DDDCD-BD58-4DBE-A80C-E4D3413DF2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526062" y="-7879710"/>
            <a:ext cx="86463" cy="3504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50979BE-512B-4BEA-9534-9D213B3155B3}"/>
              </a:ext>
            </a:extLst>
          </p:cNvPr>
          <p:cNvSpPr txBox="1">
            <a:spLocks/>
          </p:cNvSpPr>
          <p:nvPr/>
        </p:nvSpPr>
        <p:spPr>
          <a:xfrm>
            <a:off x="4079810" y="1297170"/>
            <a:ext cx="2175782" cy="3273139"/>
          </a:xfrm>
          <a:prstGeom prst="rect">
            <a:avLst/>
          </a:prstGeom>
        </p:spPr>
        <p:txBody>
          <a:bodyPr anchor="ctr"/>
          <a:lstStyle>
            <a:lvl1pPr marL="290506" indent="-290506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08839A-374D-4529-903A-F060AAFDD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372" y="968110"/>
            <a:ext cx="1991220" cy="32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55F287-6055-4310-AF1D-B4517627A4B0}"/>
              </a:ext>
            </a:extLst>
          </p:cNvPr>
          <p:cNvSpPr txBox="1"/>
          <p:nvPr/>
        </p:nvSpPr>
        <p:spPr>
          <a:xfrm flipH="1">
            <a:off x="4264372" y="4255748"/>
            <a:ext cx="374399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My Family is my Everything:</a:t>
            </a:r>
          </a:p>
          <a:p>
            <a:r>
              <a:rPr lang="en-US" sz="1050" dirty="0"/>
              <a:t>Me, Joe (Husband), </a:t>
            </a:r>
            <a:r>
              <a:rPr lang="en-US" sz="1050" dirty="0" err="1"/>
              <a:t>Shaiane</a:t>
            </a:r>
            <a:r>
              <a:rPr lang="en-US" sz="1050" dirty="0"/>
              <a:t> (Au Pair),</a:t>
            </a:r>
          </a:p>
          <a:p>
            <a:r>
              <a:rPr lang="en-US" sz="1050" dirty="0" err="1"/>
              <a:t>Lilyanne</a:t>
            </a:r>
            <a:r>
              <a:rPr lang="en-US" sz="1050" dirty="0"/>
              <a:t> (4), Gavin (8), Skylar (6) </a:t>
            </a:r>
          </a:p>
        </p:txBody>
      </p:sp>
    </p:spTree>
    <p:extLst>
      <p:ext uri="{BB962C8B-B14F-4D97-AF65-F5344CB8AC3E}">
        <p14:creationId xmlns:p14="http://schemas.microsoft.com/office/powerpoint/2010/main" val="222387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03" y="351690"/>
            <a:ext cx="6216916" cy="744378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Local Introductions – Dr. Neethu Abraham</a:t>
            </a:r>
            <a:br>
              <a:rPr lang="en-US" dirty="0"/>
            </a:br>
            <a:r>
              <a:rPr lang="en-US" dirty="0"/>
              <a:t> </a:t>
            </a:r>
            <a:r>
              <a:rPr lang="en-US" sz="1500" b="0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Faculty Advisor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72003" y="1222681"/>
            <a:ext cx="3184525" cy="3273139"/>
          </a:xfrm>
        </p:spPr>
        <p:txBody>
          <a:bodyPr anchor="ctr"/>
          <a:lstStyle/>
          <a:p>
            <a:r>
              <a:rPr lang="en-US" dirty="0"/>
              <a:t>IM-trained hospitalist</a:t>
            </a:r>
          </a:p>
          <a:p>
            <a:r>
              <a:rPr lang="en-US" dirty="0"/>
              <a:t>Medical School: University of Pittsburgh College of Medicine</a:t>
            </a:r>
          </a:p>
          <a:p>
            <a:r>
              <a:rPr lang="en-US" dirty="0"/>
              <a:t>Residency: University of Pittsburgh Medical Center</a:t>
            </a:r>
          </a:p>
          <a:p>
            <a:r>
              <a:rPr lang="en-US" dirty="0"/>
              <a:t>Interests in quality improvement and high-value care within systems</a:t>
            </a:r>
          </a:p>
          <a:p>
            <a:r>
              <a:rPr lang="en-US" dirty="0"/>
              <a:t>Former (current?...) expert unicyclist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/>
              <a:t>5</a:t>
            </a:r>
            <a:r>
              <a:rPr lang="en-US">
                <a:solidFill>
                  <a:schemeClr val="accent1"/>
                </a:solidFill>
              </a:rPr>
              <a:t>  </a:t>
            </a:r>
            <a:r>
              <a:rPr lang="en-US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0" y="4937522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/>
              <a:t>Trade Secret, Confidential, Proprietary, Do Not Copy  |  OSU Wexner Medical Center  © 2020</a:t>
            </a:r>
          </a:p>
        </p:txBody>
      </p:sp>
      <p:pic>
        <p:nvPicPr>
          <p:cNvPr id="2050" name="Picture 2" descr="Neethu Abraham">
            <a:extLst>
              <a:ext uri="{FF2B5EF4-FFF2-40B4-BE49-F238E27FC236}">
                <a16:creationId xmlns:a16="http://schemas.microsoft.com/office/drawing/2014/main" id="{F99766A1-6B07-4598-886E-354FF6F6D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869" y="1487660"/>
            <a:ext cx="2294792" cy="229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022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Introductions – Ben Dralle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/>
              <a:t>5</a:t>
            </a:r>
            <a:r>
              <a:rPr lang="en-US">
                <a:solidFill>
                  <a:schemeClr val="accent1"/>
                </a:solidFill>
              </a:rPr>
              <a:t>  </a:t>
            </a:r>
            <a:r>
              <a:rPr lang="en-US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0" y="4937522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/>
              <a:t>Trade Secret, Confidential, Proprietary, Do Not Copy  |  OSU Wexner Medical Center  © 2020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77CCC0-72F5-460B-B310-6AF11D5ABF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1475" y="1172939"/>
            <a:ext cx="3164205" cy="3273139"/>
          </a:xfrm>
        </p:spPr>
        <p:txBody>
          <a:bodyPr anchor="ctr"/>
          <a:lstStyle/>
          <a:p>
            <a:r>
              <a:rPr lang="en-US" dirty="0"/>
              <a:t>Third-year medical student in the MD program</a:t>
            </a:r>
          </a:p>
          <a:p>
            <a:r>
              <a:rPr lang="en-US" dirty="0"/>
              <a:t>2020 </a:t>
            </a:r>
            <a:r>
              <a:rPr lang="en-US" i="1" dirty="0"/>
              <a:t>Choosing Wisely </a:t>
            </a:r>
            <a:r>
              <a:rPr lang="en-US" dirty="0"/>
              <a:t>STARS Representative</a:t>
            </a:r>
          </a:p>
          <a:p>
            <a:r>
              <a:rPr lang="en-US" dirty="0"/>
              <a:t>Social Media Manager at Costs of Care</a:t>
            </a:r>
          </a:p>
          <a:p>
            <a:r>
              <a:rPr lang="en-US" dirty="0"/>
              <a:t>Career interests: psych, IM, hem/</a:t>
            </a:r>
            <a:r>
              <a:rPr lang="en-US" dirty="0" err="1"/>
              <a:t>onc</a:t>
            </a:r>
            <a:r>
              <a:rPr lang="en-US" dirty="0"/>
              <a:t>, health care affordability, med ed, and mentorship</a:t>
            </a:r>
          </a:p>
          <a:p>
            <a:r>
              <a:rPr lang="en-US" b="1" dirty="0"/>
              <a:t>Twitter: </a:t>
            </a:r>
            <a:r>
              <a:rPr lang="en-US" dirty="0"/>
              <a:t>@ben_dralle</a:t>
            </a:r>
          </a:p>
        </p:txBody>
      </p:sp>
      <p:pic>
        <p:nvPicPr>
          <p:cNvPr id="6" name="Picture 5" descr="A person throwing a frisbee&#10;&#10;Description automatically generated">
            <a:extLst>
              <a:ext uri="{FF2B5EF4-FFF2-40B4-BE49-F238E27FC236}">
                <a16:creationId xmlns:a16="http://schemas.microsoft.com/office/drawing/2014/main" id="{CA7E41AD-11F1-4619-9238-C3E58686C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24" r="17273"/>
          <a:stretch/>
        </p:blipFill>
        <p:spPr>
          <a:xfrm>
            <a:off x="3758789" y="1282858"/>
            <a:ext cx="2727736" cy="305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61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Alexia Markowski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6" y="4927665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pPr defTabSz="914378"/>
            <a:r>
              <a:rPr lang="en-US">
                <a:latin typeface="Arial" charset="0"/>
              </a:rPr>
              <a:t>5</a:t>
            </a:r>
            <a:r>
              <a:rPr lang="en-US">
                <a:solidFill>
                  <a:srgbClr val="BB0000"/>
                </a:solidFill>
                <a:latin typeface="Arial" charset="0"/>
              </a:rPr>
              <a:t>  </a:t>
            </a:r>
            <a:r>
              <a:rPr lang="en-US" dirty="0">
                <a:solidFill>
                  <a:srgbClr val="BB0000"/>
                </a:solidFill>
                <a:latin typeface="Arial" charset="0"/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1" y="4937523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r>
              <a:rPr lang="en-US" sz="600" dirty="0">
                <a:solidFill>
                  <a:srgbClr val="666666"/>
                </a:solidFill>
                <a:latin typeface="Arial"/>
              </a:rPr>
              <a:t>Trade Secret, Confidential, Proprietary, Do Not Copy  |  OSU Wexner Medical Center  © 2020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77CCC0-72F5-460B-B310-6AF11D5ABF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1476" y="832944"/>
            <a:ext cx="3250955" cy="4045778"/>
          </a:xfrm>
        </p:spPr>
        <p:txBody>
          <a:bodyPr anchor="ctr"/>
          <a:lstStyle/>
          <a:p>
            <a:r>
              <a:rPr lang="en-US" dirty="0"/>
              <a:t>From Akron, OH</a:t>
            </a:r>
          </a:p>
          <a:p>
            <a:r>
              <a:rPr lang="en-US" dirty="0"/>
              <a:t>Medical student at </a:t>
            </a:r>
            <a:r>
              <a:rPr lang="en-US" dirty="0" err="1"/>
              <a:t>tOSUCOM</a:t>
            </a:r>
            <a:endParaRPr lang="en-US" dirty="0"/>
          </a:p>
          <a:p>
            <a:r>
              <a:rPr lang="en-US" dirty="0"/>
              <a:t>Most interested in Emergency Medicine</a:t>
            </a:r>
          </a:p>
          <a:p>
            <a:r>
              <a:rPr lang="en-US" dirty="0"/>
              <a:t> Hobbies : Columbus Ale Trail and looking at pics of my dog Louis (see attached)</a:t>
            </a:r>
          </a:p>
          <a:p>
            <a:r>
              <a:rPr lang="en-US" dirty="0"/>
              <a:t>Fun fact : I’ve been on 12 Disney Cruises</a:t>
            </a:r>
          </a:p>
          <a:p>
            <a:r>
              <a:rPr lang="en-US" b="1" dirty="0"/>
              <a:t>Twitter: </a:t>
            </a:r>
            <a:r>
              <a:rPr lang="en-US" dirty="0"/>
              <a:t>@alexiamarkowski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50979BE-512B-4BEA-9534-9D213B3155B3}"/>
              </a:ext>
            </a:extLst>
          </p:cNvPr>
          <p:cNvSpPr txBox="1">
            <a:spLocks/>
          </p:cNvSpPr>
          <p:nvPr/>
        </p:nvSpPr>
        <p:spPr>
          <a:xfrm>
            <a:off x="6069883" y="3962830"/>
            <a:ext cx="241214" cy="34289"/>
          </a:xfrm>
          <a:prstGeom prst="rect">
            <a:avLst/>
          </a:prstGeom>
        </p:spPr>
        <p:txBody>
          <a:bodyPr anchor="ctr"/>
          <a:lstStyle>
            <a:lvl1pPr marL="290506" indent="-290506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7E7408-0126-564A-A44A-F6D56713D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1" y="210472"/>
            <a:ext cx="2350046" cy="313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99988D2-B9DD-C24D-A608-683E02CE3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50" y="2552096"/>
            <a:ext cx="1648852" cy="219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287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Introductions – Avani Kabra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6" y="4927665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pPr defTabSz="914378"/>
            <a:r>
              <a:rPr lang="en-US">
                <a:latin typeface="Arial" charset="0"/>
              </a:rPr>
              <a:t>5</a:t>
            </a:r>
            <a:r>
              <a:rPr lang="en-US">
                <a:solidFill>
                  <a:srgbClr val="BB0000"/>
                </a:solidFill>
                <a:latin typeface="Arial" charset="0"/>
              </a:rPr>
              <a:t>  </a:t>
            </a:r>
            <a:r>
              <a:rPr lang="en-US" dirty="0">
                <a:solidFill>
                  <a:srgbClr val="BB0000"/>
                </a:solidFill>
                <a:latin typeface="Arial" charset="0"/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1" y="4937523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r>
              <a:rPr lang="en-US" sz="600" dirty="0">
                <a:solidFill>
                  <a:srgbClr val="666666"/>
                </a:solidFill>
                <a:latin typeface="Arial"/>
              </a:rPr>
              <a:t>Trade Secret, Confidential, Proprietary, Do Not Copy  |  OSU Wexner Medical Center  © 2020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77CCC0-72F5-460B-B310-6AF11D5ABF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1476" y="1033670"/>
            <a:ext cx="3164205" cy="3845051"/>
          </a:xfrm>
        </p:spPr>
        <p:txBody>
          <a:bodyPr anchor="ctr"/>
          <a:lstStyle/>
          <a:p>
            <a:r>
              <a:rPr lang="en-US"/>
              <a:t>M2!</a:t>
            </a:r>
            <a:endParaRPr lang="en-US" dirty="0"/>
          </a:p>
          <a:p>
            <a:r>
              <a:rPr lang="en-US" dirty="0"/>
              <a:t>2021 STARS student </a:t>
            </a:r>
            <a:r>
              <a:rPr lang="en-US" dirty="0">
                <a:sym typeface="Wingdings" pitchFamily="2" charset="2"/>
              </a:rPr>
              <a:t> 2022 peer mentor </a:t>
            </a:r>
            <a:endParaRPr lang="en-US" dirty="0"/>
          </a:p>
          <a:p>
            <a:r>
              <a:rPr lang="en-US" dirty="0"/>
              <a:t>Career interests: a surgical specialty (maybe?)</a:t>
            </a:r>
          </a:p>
          <a:p>
            <a:r>
              <a:rPr lang="en-US" dirty="0"/>
              <a:t>Other interests: patient experience &amp; quality improvement</a:t>
            </a:r>
          </a:p>
          <a:p>
            <a:r>
              <a:rPr lang="en-US" dirty="0"/>
              <a:t>Hobbies: dance, ukulele, hiking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B08CCC0F-9F38-C045-AF8F-08930712ED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6" t="33808" r="13984" b="-1095"/>
          <a:stretch/>
        </p:blipFill>
        <p:spPr>
          <a:xfrm>
            <a:off x="3747053" y="1205120"/>
            <a:ext cx="2739472" cy="327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79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Introductions – Janine Bennett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6" y="4927665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pPr defTabSz="914378"/>
            <a:r>
              <a:rPr lang="en-US">
                <a:latin typeface="Arial" charset="0"/>
              </a:rPr>
              <a:t>5</a:t>
            </a:r>
            <a:r>
              <a:rPr lang="en-US">
                <a:solidFill>
                  <a:srgbClr val="BB0000"/>
                </a:solidFill>
                <a:latin typeface="Arial" charset="0"/>
              </a:rPr>
              <a:t>  </a:t>
            </a:r>
            <a:r>
              <a:rPr lang="en-US" dirty="0">
                <a:solidFill>
                  <a:srgbClr val="BB0000"/>
                </a:solidFill>
                <a:latin typeface="Arial" charset="0"/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1" y="4937523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r>
              <a:rPr lang="en-US" sz="600" dirty="0">
                <a:solidFill>
                  <a:srgbClr val="666666"/>
                </a:solidFill>
                <a:latin typeface="Arial"/>
              </a:rPr>
              <a:t>Trade Secret, Confidential, Proprietary, Do Not Copy  |  OSU Wexner Medical Center  © 2020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77CCC0-72F5-460B-B310-6AF11D5ABF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1476" y="1172940"/>
            <a:ext cx="3164205" cy="3273139"/>
          </a:xfrm>
        </p:spPr>
        <p:txBody>
          <a:bodyPr anchor="ctr"/>
          <a:lstStyle/>
          <a:p>
            <a:r>
              <a:rPr lang="en-US" dirty="0"/>
              <a:t>MS2</a:t>
            </a:r>
          </a:p>
          <a:p>
            <a:r>
              <a:rPr lang="en-US" dirty="0"/>
              <a:t>Career interests: Urology, EM</a:t>
            </a:r>
          </a:p>
          <a:p>
            <a:r>
              <a:rPr lang="en-US" dirty="0"/>
              <a:t>Fun facts:</a:t>
            </a:r>
          </a:p>
          <a:p>
            <a:pPr lvl="1"/>
            <a:r>
              <a:rPr lang="en-US" dirty="0"/>
              <a:t>My cat, Riley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  <a:p>
            <a:pPr lvl="1"/>
            <a:r>
              <a:rPr lang="en-US" dirty="0"/>
              <a:t>I talk to my mother every day.</a:t>
            </a:r>
          </a:p>
          <a:p>
            <a:pPr lvl="1"/>
            <a:r>
              <a:rPr lang="en-US" dirty="0"/>
              <a:t>I’ve never traveled outside the U.S. but it’s on my bucket list.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F4E85EEC-2227-E949-BEDB-F29B757E3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314" y="1220272"/>
            <a:ext cx="1136394" cy="189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F417F4A-0859-3B48-B882-1867476D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756" y="2429840"/>
            <a:ext cx="1250116" cy="199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759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Introductions – Tiffany Guan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58146" y="4927665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pPr defTabSz="914378"/>
            <a:r>
              <a:rPr lang="en-US">
                <a:latin typeface="Arial" charset="0"/>
              </a:rPr>
              <a:t>5</a:t>
            </a:r>
            <a:r>
              <a:rPr lang="en-US">
                <a:solidFill>
                  <a:srgbClr val="BB0000"/>
                </a:solidFill>
                <a:latin typeface="Arial" charset="0"/>
              </a:rPr>
              <a:t>  </a:t>
            </a:r>
            <a:r>
              <a:rPr lang="en-US" dirty="0">
                <a:solidFill>
                  <a:srgbClr val="BB0000"/>
                </a:solidFill>
                <a:latin typeface="Arial" charset="0"/>
              </a:rPr>
              <a:t>|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7021" y="4937523"/>
            <a:ext cx="4471793" cy="205978"/>
          </a:xfrm>
          <a:prstGeom prst="rect">
            <a:avLst/>
          </a:prstGeom>
        </p:spPr>
        <p:txBody>
          <a:bodyPr tIns="54864"/>
          <a:lstStyle>
            <a:lvl1pPr marL="0" indent="0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None/>
              <a:defRPr sz="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r>
              <a:rPr lang="en-US" sz="600" dirty="0">
                <a:solidFill>
                  <a:srgbClr val="666666"/>
                </a:solidFill>
                <a:latin typeface="Arial"/>
              </a:rPr>
              <a:t>Trade Secret, Confidential, Proprietary, Do Not Copy  |  OSU Wexner Medical Center  © 2020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77CCC0-72F5-460B-B310-6AF11D5ABF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1476" y="1172940"/>
            <a:ext cx="3164205" cy="3273139"/>
          </a:xfrm>
        </p:spPr>
        <p:txBody>
          <a:bodyPr anchor="ctr"/>
          <a:lstStyle/>
          <a:p>
            <a:r>
              <a:rPr lang="en-US" dirty="0"/>
              <a:t>M2, 2021 STARS Cohort</a:t>
            </a:r>
          </a:p>
          <a:p>
            <a:r>
              <a:rPr lang="en-US" dirty="0"/>
              <a:t>Career interests: no particular field (yet), HVC, AANHPI health issues</a:t>
            </a:r>
          </a:p>
          <a:p>
            <a:r>
              <a:rPr lang="en-US" dirty="0"/>
              <a:t>Born, raised, and went to school in Boston, MA </a:t>
            </a:r>
          </a:p>
          <a:p>
            <a:r>
              <a:rPr lang="en-US" dirty="0"/>
              <a:t>Got interested in HVC during my 2 gap years working as a clinical assistant in a dermatology practice 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50979BE-512B-4BEA-9534-9D213B3155B3}"/>
              </a:ext>
            </a:extLst>
          </p:cNvPr>
          <p:cNvSpPr txBox="1">
            <a:spLocks/>
          </p:cNvSpPr>
          <p:nvPr/>
        </p:nvSpPr>
        <p:spPr>
          <a:xfrm>
            <a:off x="4079810" y="1297170"/>
            <a:ext cx="2175782" cy="3273139"/>
          </a:xfrm>
          <a:prstGeom prst="rect">
            <a:avLst/>
          </a:prstGeom>
        </p:spPr>
        <p:txBody>
          <a:bodyPr anchor="ctr"/>
          <a:lstStyle>
            <a:lvl1pPr marL="290506" indent="-290506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PicIMG_6505.JPGture of your choice here!</a:t>
            </a:r>
          </a:p>
        </p:txBody>
      </p:sp>
      <p:pic>
        <p:nvPicPr>
          <p:cNvPr id="4" name="Picture 3" descr="A person standing on a balcony&#10;&#10;Description automatically generated with low confidence">
            <a:extLst>
              <a:ext uri="{FF2B5EF4-FFF2-40B4-BE49-F238E27FC236}">
                <a16:creationId xmlns:a16="http://schemas.microsoft.com/office/drawing/2014/main" id="{EFF189CA-11BA-1948-9BD6-BEDEA7D90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9"/>
          <a:stretch/>
        </p:blipFill>
        <p:spPr>
          <a:xfrm>
            <a:off x="4079811" y="1155611"/>
            <a:ext cx="2175781" cy="330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42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1757&quot;&gt;&lt;property id=&quot;20148&quot; value=&quot;5&quot;/&gt;&lt;property id=&quot;20300&quot; value=&quot;Slide 1 - &amp;quot;The Ohio State University&amp;#x0D;&amp;#x0A;College of Medicine&amp;quot;&quot;/&gt;&lt;property id=&quot;20307&quot; value=&quot;256&quot;/&gt;&lt;/object&gt;&lt;object type=&quot;3&quot; unique_id=&quot;11758&quot;&gt;&lt;property id=&quot;20148&quot; value=&quot;5&quot;/&gt;&lt;property id=&quot;20300&quot; value=&quot;Slide 2 - &amp;quot;Outline&amp;quot;&quot;/&gt;&lt;property id=&quot;20307&quot; value=&quot;257&quot;/&gt;&lt;/object&gt;&lt;object type=&quot;3&quot; unique_id=&quot;11759&quot;&gt;&lt;property id=&quot;20148&quot; value=&quot;5&quot;/&gt;&lt;property id=&quot;20300&quot; value=&quot;Slide 3 - &amp;quot;College of Medicine&amp;quot;&quot;/&gt;&lt;property id=&quot;20307&quot; value=&quot;258&quot;/&gt;&lt;/object&gt;&lt;object type=&quot;3&quot; unique_id=&quot;11760&quot;&gt;&lt;property id=&quot;20148&quot; value=&quot;5&quot;/&gt;&lt;property id=&quot;20300&quot; value=&quot;Slide 4 - &amp;quot;College of Medicine&amp;quot;&quot;/&gt;&lt;property id=&quot;20307&quot; value=&quot;259&quot;/&gt;&lt;/object&gt;&lt;object type=&quot;3&quot; unique_id=&quot;11761&quot;&gt;&lt;property id=&quot;20148&quot; value=&quot;5&quot;/&gt;&lt;property id=&quot;20300&quot; value=&quot;Slide 5 - &amp;quot;Curricular Components&amp;quot;&quot;/&gt;&lt;property id=&quot;20307&quot; value=&quot;260&quot;/&gt;&lt;/object&gt;&lt;object type=&quot;3&quot; unique_id=&quot;11762&quot;&gt;&lt;property id=&quot;20148&quot; value=&quot;5&quot;/&gt;&lt;property id=&quot;20300&quot; value=&quot;Slide 6 - &amp;quot;Anatomy&amp;quot;&quot;/&gt;&lt;property id=&quot;20307&quot; value=&quot;261&quot;/&gt;&lt;/object&gt;&lt;object type=&quot;3&quot; unique_id=&quot;11763&quot;&gt;&lt;property id=&quot;20148&quot; value=&quot;5&quot;/&gt;&lt;property id=&quot;20300&quot; value=&quot;Slide 7 - &amp;quot;Integrated Pathway&amp;quot;&quot;/&gt;&lt;property id=&quot;20307&quot; value=&quot;262&quot;/&gt;&lt;/object&gt;&lt;object type=&quot;3&quot; unique_id=&quot;11764&quot;&gt;&lt;property id=&quot;20148&quot; value=&quot;5&quot;/&gt;&lt;property id=&quot;20300&quot; value=&quot;Slide 8 - &amp;quot;Independent Study Pathway&amp;quot;&quot;/&gt;&lt;property id=&quot;20307&quot; value=&quot;263&quot;/&gt;&lt;/object&gt;&lt;object type=&quot;3&quot; unique_id=&quot;11765&quot;&gt;&lt;property id=&quot;20148&quot; value=&quot;5&quot;/&gt;&lt;property id=&quot;20300&quot; value=&quot;Slide 9 - &amp;quot;Clinical Assessment &amp;amp; Problem Solving  (CAPS)&amp;quot;&quot;/&gt;&lt;property id=&quot;20307&quot; value=&quot;264&quot;/&gt;&lt;/object&gt;&lt;object type=&quot;3&quot; unique_id=&quot;11766&quot;&gt;&lt;property id=&quot;20148&quot; value=&quot;5&quot;/&gt;&lt;property id=&quot;20300&quot; value=&quot;Slide 10 - &amp;quot;CAPS continued&amp;quot;&quot;/&gt;&lt;property id=&quot;20307&quot; value=&quot;265&quot;/&gt;&lt;/object&gt;&lt;object type=&quot;3&quot; unique_id=&quot;11767&quot;&gt;&lt;property id=&quot;20148&quot; value=&quot;5&quot;/&gt;&lt;property id=&quot;20300&quot; value=&quot;Slide 11 - &amp;quot;Service Learning&amp;quot;&quot;/&gt;&lt;property id=&quot;20307&quot; value=&quot;266&quot;/&gt;&lt;/object&gt;&lt;object type=&quot;3&quot; unique_id=&quot;11768&quot;&gt;&lt;property id=&quot;20148&quot; value=&quot;5&quot;/&gt;&lt;property id=&quot;20300&quot; value=&quot;Slide 12 - &amp;quot;Opportunities&amp;quot;&quot;/&gt;&lt;property id=&quot;20307&quot; value=&quot;267&quot;/&gt;&lt;/object&gt;&lt;object type=&quot;3&quot; unique_id=&quot;11769&quot;&gt;&lt;property id=&quot;20148&quot; value=&quot;5&quot;/&gt;&lt;property id=&quot;20300&quot; value=&quot;Slide 13 - &amp;quot;Student Wellness&amp;quot;&quot;/&gt;&lt;property id=&quot;20307&quot; value=&quot;268&quot;/&gt;&lt;/object&gt;&lt;object type=&quot;3&quot; unique_id=&quot;11770&quot;&gt;&lt;property id=&quot;20148&quot; value=&quot;5&quot;/&gt;&lt;property id=&quot;20300&quot; value=&quot;Slide 14 - &amp;quot;Med 3 Year&amp;quot;&quot;/&gt;&lt;property id=&quot;20307&quot; value=&quot;269&quot;/&gt;&lt;/object&gt;&lt;object type=&quot;3&quot; unique_id=&quot;11771&quot;&gt;&lt;property id=&quot;20148&quot; value=&quot;5&quot;/&gt;&lt;property id=&quot;20300&quot; value=&quot;Slide 15 - &amp;quot;Hospital Locations&amp;quot;&quot;/&gt;&lt;property id=&quot;20307&quot; value=&quot;270&quot;/&gt;&lt;/object&gt;&lt;object type=&quot;3&quot; unique_id=&quot;11772&quot;&gt;&lt;property id=&quot;20148&quot; value=&quot;5&quot;/&gt;&lt;property id=&quot;20300&quot; value=&quot;Slide 16&quot;/&gt;&lt;property id=&quot;20307&quot; value=&quot;271&quot;/&gt;&lt;/object&gt;&lt;object type=&quot;3&quot; unique_id=&quot;11773&quot;&gt;&lt;property id=&quot;20148&quot; value=&quot;5&quot;/&gt;&lt;property id=&quot;20300&quot; value=&quot;Slide 17&quot;/&gt;&lt;property id=&quot;20307&quot; value=&quot;272&quot;/&gt;&lt;/object&gt;&lt;object type=&quot;3&quot; unique_id=&quot;11775&quot;&gt;&lt;property id=&quot;20148&quot; value=&quot;5&quot;/&gt;&lt;property id=&quot;20300&quot; value=&quot;Slide 19 - &amp;quot;Med&amp;#x0D;&amp;#x0A;4 Year&amp;quot;&quot;/&gt;&lt;property id=&quot;20307&quot; value=&quot;274&quot;/&gt;&lt;/object&gt;&lt;object type=&quot;3&quot; unique_id=&quot;11776&quot;&gt;&lt;property id=&quot;20148&quot; value=&quot;5&quot;/&gt;&lt;property id=&quot;20300&quot; value=&quot;Slide 20 - &amp;quot;2009 Residency MATCH&amp;quot;&quot;/&gt;&lt;property id=&quot;20307&quot; value=&quot;275&quot;/&gt;&lt;/object&gt;&lt;object type=&quot;3&quot; unique_id=&quot;11777&quot;&gt;&lt;property id=&quot;20148&quot; value=&quot;5&quot;/&gt;&lt;property id=&quot;20300&quot; value=&quot;Slide 21 - &amp;quot;2009 PGY-1 Specialty Distribution&amp;quot;&quot;/&gt;&lt;property id=&quot;20307&quot; value=&quot;276&quot;/&gt;&lt;/object&gt;&lt;object type=&quot;3&quot; unique_id=&quot;11778&quot;&gt;&lt;property id=&quot;20148&quot; value=&quot;5&quot;/&gt;&lt;property id=&quot;20300&quot; value=&quot;Slide 22 - &amp;quot;USMLE&amp;quot;&quot;/&gt;&lt;property id=&quot;20307&quot; value=&quot;277&quot;/&gt;&lt;/object&gt;&lt;object type=&quot;3&quot; unique_id=&quot;11779&quot;&gt;&lt;property id=&quot;20148&quot; value=&quot;5&quot;/&gt;&lt;property id=&quot;20300&quot; value=&quot;Slide 23 - &amp;quot;Key Initiatives&amp;quot;&quot;/&gt;&lt;property id=&quot;20307&quot; value=&quot;278&quot;/&gt;&lt;/object&gt;&lt;object type=&quot;3&quot; unique_id=&quot;11780&quot;&gt;&lt;property id=&quot;20148&quot; value=&quot;5&quot;/&gt;&lt;property id=&quot;20300&quot; value=&quot;Slide 24 - &amp;quot;Signature Programs&amp;quot;&quot;/&gt;&lt;property id=&quot;20307&quot; value=&quot;279&quot;/&gt;&lt;/object&gt;&lt;object type=&quot;3&quot; unique_id=&quot;11781&quot;&gt;&lt;property id=&quot;20148&quot; value=&quot;5&quot;/&gt;&lt;property id=&quot;20300&quot; value=&quot;Slide 25 - &amp;quot;The Ohio State University&amp;quot;&quot;/&gt;&lt;property id=&quot;20307&quot; value=&quot;280&quot;/&gt;&lt;/object&gt;&lt;object type=&quot;3&quot; unique_id=&quot;11782&quot;&gt;&lt;property id=&quot;20148&quot; value=&quot;5&quot;/&gt;&lt;property id=&quot;20300&quot; value=&quot;Slide 26 - &amp;quot;Columbus, Ohio&amp;quot;&quot;/&gt;&lt;property id=&quot;20307&quot; value=&quot;281&quot;/&gt;&lt;/object&gt;&lt;object type=&quot;3&quot; unique_id=&quot;11783&quot;&gt;&lt;property id=&quot;20148&quot; value=&quot;5&quot;/&gt;&lt;property id=&quot;20300&quot; value=&quot;Slide 27 - &amp;quot;http://medicine.osu.edu&amp;quot;&quot;/&gt;&lt;property id=&quot;20307&quot; value=&quot;282&quot;/&gt;&lt;/object&gt;&lt;object type=&quot;3&quot; unique_id=&quot;11784&quot;&gt;&lt;property id=&quot;20148&quot; value=&quot;5&quot;/&gt;&lt;property id=&quot;20300&quot; value=&quot;Slide 28&quot;/&gt;&lt;property id=&quot;20307&quot; value=&quot;283&quot;/&gt;&lt;/object&gt;&lt;object type=&quot;3&quot; unique_id=&quot;12607&quot;&gt;&lt;property id=&quot;20148&quot; value=&quot;5&quot;/&gt;&lt;property id=&quot;20300&quot; value=&quot;Slide 18 - &amp;quot;ProjectONE: Creating the Future of Medicine&amp;quot;&quot;/&gt;&lt;property id=&quot;20307&quot; value=&quot;28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2016 OSUWMC Template">
  <a:themeElements>
    <a:clrScheme name="OSUWMC Sept 2013">
      <a:dk1>
        <a:srgbClr val="000000"/>
      </a:dk1>
      <a:lt1>
        <a:srgbClr val="FFFFFF"/>
      </a:lt1>
      <a:dk2>
        <a:srgbClr val="666666"/>
      </a:dk2>
      <a:lt2>
        <a:srgbClr val="F2F2F2"/>
      </a:lt2>
      <a:accent1>
        <a:srgbClr val="BB0000"/>
      </a:accent1>
      <a:accent2>
        <a:srgbClr val="D25F15"/>
      </a:accent2>
      <a:accent3>
        <a:srgbClr val="7DA1C4"/>
      </a:accent3>
      <a:accent4>
        <a:srgbClr val="880063"/>
      </a:accent4>
      <a:accent5>
        <a:srgbClr val="999500"/>
      </a:accent5>
      <a:accent6>
        <a:srgbClr val="65513C"/>
      </a:accent6>
      <a:hlink>
        <a:srgbClr val="4B79A5"/>
      </a:hlink>
      <a:folHlink>
        <a:srgbClr val="A3A3A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view xmlns="2789d12c-9c7d-485e-80e7-093e7df1ec59">
      <Url xsi:nil="true"/>
      <Description xsi:nil="true"/>
    </Preview>
    <Data_x0020_Classification xmlns="2789d12c-9c7d-485e-80e7-093e7df1ec59">Public</Data_x0020_Classification>
    <Thumbnail xmlns="2789d12c-9c7d-485e-80e7-093e7df1ec59">
      <Url xsi:nil="true"/>
      <Description xsi:nil="true"/>
    </Thumbnail>
    <Security_x0020_Disclaimer xmlns="2789d12c-9c7d-485e-80e7-093e7df1ec59">Yes</Security_x0020_Disclaimer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9990401DE874BA94FAA5CA5B76D50" ma:contentTypeVersion="4" ma:contentTypeDescription="Create a new document." ma:contentTypeScope="" ma:versionID="16da7db7a4546f8497b2d46606256eb6">
  <xsd:schema xmlns:xsd="http://www.w3.org/2001/XMLSchema" xmlns:xs="http://www.w3.org/2001/XMLSchema" xmlns:p="http://schemas.microsoft.com/office/2006/metadata/properties" xmlns:ns2="2789d12c-9c7d-485e-80e7-093e7df1ec59" targetNamespace="http://schemas.microsoft.com/office/2006/metadata/properties" ma:root="true" ma:fieldsID="6c94f50a99228b69898bdc9cd9e52dd1" ns2:_="">
    <xsd:import namespace="2789d12c-9c7d-485e-80e7-093e7df1ec59"/>
    <xsd:element name="properties">
      <xsd:complexType>
        <xsd:sequence>
          <xsd:element name="documentManagement">
            <xsd:complexType>
              <xsd:all>
                <xsd:element ref="ns2:Thumbnail" minOccurs="0"/>
                <xsd:element ref="ns2:Preview" minOccurs="0"/>
                <xsd:element ref="ns2:Data_x0020_Classification"/>
                <xsd:element ref="ns2:Security_x0020_Disclaimer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9d12c-9c7d-485e-80e7-093e7df1ec59" elementFormDefault="qualified">
    <xsd:import namespace="http://schemas.microsoft.com/office/2006/documentManagement/types"/>
    <xsd:import namespace="http://schemas.microsoft.com/office/infopath/2007/PartnerControls"/>
    <xsd:element name="Thumbnail" ma:index="8" nillable="true" ma:displayName="Thumbnail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review" ma:index="9" nillable="true" ma:displayName="Preview" ma:format="Hyperlink" ma:internalName="Previe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ata_x0020_Classification" ma:index="10" ma:displayName="Data Classification" ma:default="Limited Access" ma:format="Dropdown" ma:internalName="Data_x0020_Classification">
      <xsd:simpleType>
        <xsd:restriction base="dms:Choice">
          <xsd:enumeration value="Public"/>
          <xsd:enumeration value="Limited Access"/>
        </xsd:restriction>
      </xsd:simpleType>
    </xsd:element>
    <xsd:element name="Security_x0020_Disclaimer" ma:index="11" ma:displayName="Security Disclaimer" ma:description="This document does not contain Personal Health Information (PHI) or other restricted data." ma:format="Dropdown" ma:internalName="Security_x0020_Disclaimer">
      <xsd:simpleType>
        <xsd:restriction base="dms:Choice">
          <xsd:enumeration value="Y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829293-7E1B-4A6B-92D3-D74CA4C4BB69}">
  <ds:schemaRefs>
    <ds:schemaRef ds:uri="http://schemas.microsoft.com/office/2006/metadata/properties"/>
    <ds:schemaRef ds:uri="http://schemas.microsoft.com/office/infopath/2007/PartnerControls"/>
    <ds:schemaRef ds:uri="2789d12c-9c7d-485e-80e7-093e7df1ec59"/>
  </ds:schemaRefs>
</ds:datastoreItem>
</file>

<file path=customXml/itemProps2.xml><?xml version="1.0" encoding="utf-8"?>
<ds:datastoreItem xmlns:ds="http://schemas.openxmlformats.org/officeDocument/2006/customXml" ds:itemID="{57711592-5AD4-4971-9B2B-16F922E6A9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D1B488-AA1E-48FB-8795-0CA5554090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89d12c-9c7d-485e-80e7-093e7df1ec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38033</TotalTime>
  <Words>1718</Words>
  <Application>Microsoft Office PowerPoint</Application>
  <PresentationFormat>Custom</PresentationFormat>
  <Paragraphs>249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2016 OSUWMC Template</vt:lpstr>
      <vt:lpstr>2022 Choosing Wisely STARS  Intro Meeting</vt:lpstr>
      <vt:lpstr>Overview</vt:lpstr>
      <vt:lpstr>Local Introductions – Dr. Allison Heacock  </vt:lpstr>
      <vt:lpstr>Local Introductions – Dr. Neethu Abraham  Faculty Advisor</vt:lpstr>
      <vt:lpstr>Local Introductions – Ben Dralle</vt:lpstr>
      <vt:lpstr>Alexia Markowski</vt:lpstr>
      <vt:lpstr>Local Introductions – Avani Kabra</vt:lpstr>
      <vt:lpstr>Local Introductions – Janine Bennett</vt:lpstr>
      <vt:lpstr>Local Introductions – Tiffany Guan</vt:lpstr>
      <vt:lpstr>Local Introductions – 2022 STARS Cohort</vt:lpstr>
      <vt:lpstr>National Introductions</vt:lpstr>
      <vt:lpstr>So… what are we doing here?</vt:lpstr>
      <vt:lpstr>Our Purpose</vt:lpstr>
      <vt:lpstr>Our Mentorship Philosophy</vt:lpstr>
      <vt:lpstr>Our Mentorship Philosophy – Cont.</vt:lpstr>
      <vt:lpstr>Our Mentorship Philosophy – Cont.</vt:lpstr>
      <vt:lpstr>Expectations</vt:lpstr>
      <vt:lpstr>Expectations – Cont.</vt:lpstr>
      <vt:lpstr>Expectations – Cont.</vt:lpstr>
      <vt:lpstr>Project Ideas – Ongoing Projects</vt:lpstr>
      <vt:lpstr>Project Ideas – New Project Examples</vt:lpstr>
      <vt:lpstr>Project Ideas – Creating “Deliverables”</vt:lpstr>
      <vt:lpstr>Social Media</vt:lpstr>
      <vt:lpstr>Resources</vt:lpstr>
      <vt:lpstr>Principles for Success</vt:lpstr>
      <vt:lpstr>Logistics and Next Steps</vt:lpstr>
      <vt:lpstr>Logistics and Next Steps – Cont.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2018_OSUWMC STANDARD Presentation Template</dc:title>
  <dc:creator>ClarityPresentations</dc:creator>
  <cp:lastModifiedBy>Benjamin Dralle</cp:lastModifiedBy>
  <cp:revision>1316</cp:revision>
  <cp:lastPrinted>2016-07-14T12:47:40Z</cp:lastPrinted>
  <dcterms:created xsi:type="dcterms:W3CDTF">2010-06-18T15:19:42Z</dcterms:created>
  <dcterms:modified xsi:type="dcterms:W3CDTF">2022-07-25T21:27:19Z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0x01010009B9990401DE874BA94FAA5CA5B76D50</vt:lpwstr>
  </property>
</Properties>
</file>