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8" r:id="rId4"/>
  </p:sldMasterIdLst>
  <p:notesMasterIdLst>
    <p:notesMasterId r:id="rId23"/>
  </p:notesMasterIdLst>
  <p:handoutMasterIdLst>
    <p:handoutMasterId r:id="rId24"/>
  </p:handoutMasterIdLst>
  <p:sldIdLst>
    <p:sldId id="639" r:id="rId5"/>
    <p:sldId id="646" r:id="rId6"/>
    <p:sldId id="647" r:id="rId7"/>
    <p:sldId id="648" r:id="rId8"/>
    <p:sldId id="649" r:id="rId9"/>
    <p:sldId id="660" r:id="rId10"/>
    <p:sldId id="650" r:id="rId11"/>
    <p:sldId id="655" r:id="rId12"/>
    <p:sldId id="651" r:id="rId13"/>
    <p:sldId id="652" r:id="rId14"/>
    <p:sldId id="653" r:id="rId15"/>
    <p:sldId id="654" r:id="rId16"/>
    <p:sldId id="656" r:id="rId17"/>
    <p:sldId id="657" r:id="rId18"/>
    <p:sldId id="658" r:id="rId19"/>
    <p:sldId id="659" r:id="rId20"/>
    <p:sldId id="628" r:id="rId21"/>
    <p:sldId id="634" r:id="rId22"/>
  </p:sldIdLst>
  <p:sldSz cx="9144000" cy="5143500" type="screen16x9"/>
  <p:notesSz cx="7010400" cy="9296400"/>
  <p:custDataLst>
    <p:tags r:id="rId2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 Options" id="{658983F5-1E9B-904E-B43A-63D7C55F874E}">
          <p14:sldIdLst>
            <p14:sldId id="639"/>
          </p14:sldIdLst>
        </p14:section>
        <p14:section name="Content Slides" id="{A4E9E20F-49EE-024A-BDC1-C015D1AAC1AD}">
          <p14:sldIdLst>
            <p14:sldId id="646"/>
            <p14:sldId id="647"/>
            <p14:sldId id="648"/>
            <p14:sldId id="649"/>
            <p14:sldId id="660"/>
            <p14:sldId id="650"/>
            <p14:sldId id="655"/>
            <p14:sldId id="651"/>
            <p14:sldId id="652"/>
            <p14:sldId id="653"/>
            <p14:sldId id="654"/>
            <p14:sldId id="656"/>
            <p14:sldId id="657"/>
            <p14:sldId id="658"/>
            <p14:sldId id="659"/>
            <p14:sldId id="628"/>
            <p14:sldId id="6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08" userDrawn="1">
          <p15:clr>
            <a:srgbClr val="A4A3A4"/>
          </p15:clr>
        </p15:guide>
        <p15:guide id="2" orient="horz" pos="2988" userDrawn="1">
          <p15:clr>
            <a:srgbClr val="A4A3A4"/>
          </p15:clr>
        </p15:guide>
        <p15:guide id="3" pos="141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2088" userDrawn="1">
          <p15:clr>
            <a:srgbClr val="A4A3A4"/>
          </p15:clr>
        </p15:guide>
        <p15:guide id="6" pos="3528" userDrawn="1">
          <p15:clr>
            <a:srgbClr val="A4A3A4"/>
          </p15:clr>
        </p15:guide>
        <p15:guide id="7" pos="40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115E67"/>
    <a:srgbClr val="772583"/>
    <a:srgbClr val="B5BD00"/>
    <a:srgbClr val="6BBBAE"/>
    <a:srgbClr val="6BBB68"/>
    <a:srgbClr val="6BBB00"/>
    <a:srgbClr val="E57200"/>
    <a:srgbClr val="FED100"/>
    <a:srgbClr val="B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69" autoAdjust="0"/>
    <p:restoredTop sz="97466" autoAdjust="0"/>
  </p:normalViewPr>
  <p:slideViewPr>
    <p:cSldViewPr snapToGrid="0">
      <p:cViewPr varScale="1">
        <p:scale>
          <a:sx n="109" d="100"/>
          <a:sy n="109" d="100"/>
        </p:scale>
        <p:origin x="509" y="82"/>
      </p:cViewPr>
      <p:guideLst>
        <p:guide orient="horz" pos="708"/>
        <p:guide orient="horz" pos="2988"/>
        <p:guide pos="1416"/>
        <p:guide pos="3840"/>
        <p:guide pos="2088"/>
        <p:guide pos="3528"/>
        <p:guide pos="40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500" y="1794"/>
      </p:cViewPr>
      <p:guideLst>
        <p:guide orient="horz" pos="2880"/>
        <p:guide pos="2160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D689A7-67E1-40D2-80C6-FED77FBC7DB5}" type="datetimeFigureOut">
              <a:rPr lang="en-US"/>
              <a:pPr>
                <a:defRPr/>
              </a:pPr>
              <a:t>7/25/2022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18655D-0E62-44EA-BB77-24E9B99587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99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F5F3C3-0483-4F26-8C1F-CF3442334E6D}" type="datetimeFigureOut">
              <a:rPr lang="en-US"/>
              <a:pPr>
                <a:defRPr/>
              </a:pPr>
              <a:t>7/25/2022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1E37552-27B9-4AE5-9BA7-1996636E8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53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30" t="18062" b="19785"/>
          <a:stretch/>
        </p:blipFill>
        <p:spPr>
          <a:xfrm>
            <a:off x="-29922" y="0"/>
            <a:ext cx="9173922" cy="5143500"/>
          </a:xfrm>
          <a:prstGeom prst="rect">
            <a:avLst/>
          </a:prstGeom>
        </p:spPr>
      </p:pic>
      <p:sp>
        <p:nvSpPr>
          <p:cNvPr id="13" name="Title 41"/>
          <p:cNvSpPr>
            <a:spLocks noGrp="1"/>
          </p:cNvSpPr>
          <p:nvPr>
            <p:ph type="title" hasCustomPrompt="1"/>
          </p:nvPr>
        </p:nvSpPr>
        <p:spPr>
          <a:xfrm>
            <a:off x="2925090" y="2654115"/>
            <a:ext cx="3298944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 b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633672" y="3614071"/>
            <a:ext cx="3877974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2000">
                <a:solidFill>
                  <a:srgbClr val="F2F2F2"/>
                </a:solidFill>
                <a:latin typeface="+mj-lt"/>
              </a:defRPr>
            </a:lvl1pPr>
          </a:lstStyle>
          <a:p>
            <a:r>
              <a:rPr lang="en-US" dirty="0"/>
              <a:t>Name of presenter</a:t>
            </a:r>
          </a:p>
          <a:p>
            <a:r>
              <a:rPr lang="en-US" dirty="0"/>
              <a:t>Date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48648" y="3400949"/>
            <a:ext cx="64278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088" y="1129059"/>
            <a:ext cx="913945" cy="1191785"/>
          </a:xfrm>
          <a:prstGeom prst="rect">
            <a:avLst/>
          </a:prstGeom>
        </p:spPr>
      </p:pic>
      <p:pic>
        <p:nvPicPr>
          <p:cNvPr id="8" name="Picture 7" descr="OSU-WexMedCtr-1C-REV-Stacked-CMY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995" y="4414342"/>
            <a:ext cx="854456" cy="63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0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" r="10564" b="27269"/>
          <a:stretch/>
        </p:blipFill>
        <p:spPr>
          <a:xfrm>
            <a:off x="5969225" y="2058495"/>
            <a:ext cx="3174775" cy="3085005"/>
          </a:xfrm>
          <a:prstGeom prst="rect">
            <a:avLst/>
          </a:prstGeom>
        </p:spPr>
      </p:pic>
      <p:sp>
        <p:nvSpPr>
          <p:cNvPr id="3" name="Title 41"/>
          <p:cNvSpPr>
            <a:spLocks noGrp="1"/>
          </p:cNvSpPr>
          <p:nvPr>
            <p:ph type="title" hasCustomPrompt="1"/>
          </p:nvPr>
        </p:nvSpPr>
        <p:spPr>
          <a:xfrm>
            <a:off x="496003" y="517934"/>
            <a:ext cx="8289221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95300" y="1259572"/>
            <a:ext cx="8289925" cy="337275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63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4" y="517934"/>
            <a:ext cx="824413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95300" y="956858"/>
            <a:ext cx="8244840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 i="1"/>
            </a:lvl1pPr>
          </a:lstStyle>
          <a:p>
            <a:r>
              <a:rPr lang="en-US" dirty="0"/>
              <a:t>Subhead goes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80016" y="1497002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495300" y="1710123"/>
            <a:ext cx="8289925" cy="292283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322522" y="4927663"/>
            <a:ext cx="5962391" cy="274637"/>
          </a:xfrm>
          <a:prstGeom prst="rect">
            <a:avLst/>
          </a:prstGeom>
        </p:spPr>
        <p:txBody>
          <a:bodyPr tIns="73152"/>
          <a:lstStyle>
            <a:lvl1pPr marL="0" indent="0" algn="l">
              <a:buNone/>
              <a:defRPr sz="800" baseline="0"/>
            </a:lvl1pPr>
          </a:lstStyle>
          <a:p>
            <a:pPr lvl="0"/>
            <a:r>
              <a:rPr lang="en-US" dirty="0"/>
              <a:t>Trade Secret, Confidential, Proprietary, Do Not </a:t>
            </a:r>
            <a:r>
              <a:rPr lang="en-US"/>
              <a:t>Copy  |  OSU </a:t>
            </a:r>
            <a:r>
              <a:rPr lang="en-US" dirty="0" err="1"/>
              <a:t>Wexner</a:t>
            </a:r>
            <a:r>
              <a:rPr lang="en-US" dirty="0"/>
              <a:t> Medical Center  © 2018</a:t>
            </a:r>
          </a:p>
        </p:txBody>
      </p:sp>
    </p:spTree>
    <p:extLst>
      <p:ext uri="{BB962C8B-B14F-4D97-AF65-F5344CB8AC3E}">
        <p14:creationId xmlns:p14="http://schemas.microsoft.com/office/powerpoint/2010/main" val="3938224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3" y="517934"/>
            <a:ext cx="8289221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80016" y="1149460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495300" y="1362581"/>
            <a:ext cx="8289925" cy="313245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157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Block 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" r="10564" b="27269"/>
          <a:stretch/>
        </p:blipFill>
        <p:spPr>
          <a:xfrm>
            <a:off x="5969225" y="2058495"/>
            <a:ext cx="3174775" cy="3085005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4" y="517934"/>
            <a:ext cx="828223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95300" y="956858"/>
            <a:ext cx="8282940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 i="1"/>
            </a:lvl1pPr>
          </a:lstStyle>
          <a:p>
            <a:r>
              <a:rPr lang="en-US" dirty="0"/>
              <a:t>Subhead goes here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80016" y="1497002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/>
          <p:cNvSpPr>
            <a:spLocks noGrp="1"/>
          </p:cNvSpPr>
          <p:nvPr>
            <p:ph sz="quarter" idx="11"/>
          </p:nvPr>
        </p:nvSpPr>
        <p:spPr>
          <a:xfrm>
            <a:off x="495300" y="1710123"/>
            <a:ext cx="8289925" cy="292283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5146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" r="10564" b="27269"/>
          <a:stretch/>
        </p:blipFill>
        <p:spPr>
          <a:xfrm>
            <a:off x="5969225" y="2058495"/>
            <a:ext cx="3174775" cy="3085005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3" y="517934"/>
            <a:ext cx="8289221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80016" y="1149460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95300" y="1362581"/>
            <a:ext cx="8289925" cy="313245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5181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694646" y="3438346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572616" y="3765613"/>
            <a:ext cx="2513609" cy="715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>
              <a:lnSpc>
                <a:spcPct val="100000"/>
              </a:lnSpc>
            </a:pPr>
            <a:r>
              <a:rPr lang="en-US" sz="1600" baseline="30000" dirty="0"/>
              <a:t>Body text goes here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429387" y="3438346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219750" y="3438346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41"/>
          <p:cNvSpPr>
            <a:spLocks noGrp="1"/>
          </p:cNvSpPr>
          <p:nvPr>
            <p:ph type="title" hasCustomPrompt="1"/>
          </p:nvPr>
        </p:nvSpPr>
        <p:spPr>
          <a:xfrm>
            <a:off x="579434" y="2807277"/>
            <a:ext cx="250757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4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3362978" y="3765612"/>
            <a:ext cx="2513609" cy="715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>
              <a:lnSpc>
                <a:spcPct val="100000"/>
              </a:lnSpc>
            </a:pPr>
            <a:r>
              <a:rPr lang="en-US" sz="1600" baseline="30000" dirty="0"/>
              <a:t>Body text goes here</a:t>
            </a:r>
          </a:p>
        </p:txBody>
      </p:sp>
      <p:sp>
        <p:nvSpPr>
          <p:cNvPr id="26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153339" y="3765612"/>
            <a:ext cx="2513609" cy="715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>
              <a:lnSpc>
                <a:spcPct val="100000"/>
              </a:lnSpc>
            </a:pPr>
            <a:r>
              <a:rPr lang="en-US" sz="1600" baseline="30000" dirty="0"/>
              <a:t>Body text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85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1"/>
          <p:cNvSpPr>
            <a:spLocks noGrp="1"/>
          </p:cNvSpPr>
          <p:nvPr>
            <p:ph type="title" hasCustomPrompt="1"/>
          </p:nvPr>
        </p:nvSpPr>
        <p:spPr>
          <a:xfrm>
            <a:off x="688406" y="1672479"/>
            <a:ext cx="777232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88406" y="2509744"/>
            <a:ext cx="7772322" cy="2106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282258" y="2291069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6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1"/>
          <p:cNvSpPr txBox="1">
            <a:spLocks/>
          </p:cNvSpPr>
          <p:nvPr userDrawn="1"/>
        </p:nvSpPr>
        <p:spPr>
          <a:xfrm>
            <a:off x="1448447" y="1952311"/>
            <a:ext cx="5864170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BB0000"/>
                </a:solidFill>
              </a:rPr>
              <a:t>Thank You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27045" y="2574422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3437819" y="2957443"/>
            <a:ext cx="1788546" cy="365820"/>
            <a:chOff x="3273339" y="3400788"/>
            <a:chExt cx="1788546" cy="36582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2"/>
            <a:srcRect r="47110"/>
            <a:stretch/>
          </p:blipFill>
          <p:spPr>
            <a:xfrm>
              <a:off x="3273339" y="3400788"/>
              <a:ext cx="1373720" cy="3658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59" t="32072" r="31559" b="27922"/>
            <a:stretch/>
          </p:blipFill>
          <p:spPr>
            <a:xfrm>
              <a:off x="4724645" y="3400788"/>
              <a:ext cx="337240" cy="365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3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19539" r="562" b="43163"/>
          <a:stretch/>
        </p:blipFill>
        <p:spPr>
          <a:xfrm>
            <a:off x="0" y="0"/>
            <a:ext cx="9144000" cy="2604655"/>
          </a:xfrm>
          <a:prstGeom prst="rect">
            <a:avLst/>
          </a:prstGeom>
        </p:spPr>
      </p:pic>
      <p:sp>
        <p:nvSpPr>
          <p:cNvPr id="13" name="Title 41"/>
          <p:cNvSpPr>
            <a:spLocks noGrp="1"/>
          </p:cNvSpPr>
          <p:nvPr>
            <p:ph type="title" hasCustomPrompt="1"/>
          </p:nvPr>
        </p:nvSpPr>
        <p:spPr>
          <a:xfrm>
            <a:off x="346229" y="2948822"/>
            <a:ext cx="8433787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6229" y="3614071"/>
            <a:ext cx="8433787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Name of presenter</a:t>
            </a:r>
          </a:p>
          <a:p>
            <a:r>
              <a:rPr lang="en-US" dirty="0"/>
              <a:t>Date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149" y="917333"/>
            <a:ext cx="913945" cy="1191785"/>
          </a:xfrm>
          <a:prstGeom prst="rect">
            <a:avLst/>
          </a:prstGeom>
        </p:spPr>
      </p:pic>
      <p:pic>
        <p:nvPicPr>
          <p:cNvPr id="8" name="Picture 7" descr="OSU-WexMedCtr-1C-REV-Stacked-CMY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995" y="4414342"/>
            <a:ext cx="854456" cy="635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1"/>
          <p:cNvSpPr txBox="1">
            <a:spLocks/>
          </p:cNvSpPr>
          <p:nvPr userDrawn="1"/>
        </p:nvSpPr>
        <p:spPr>
          <a:xfrm>
            <a:off x="1448447" y="1952311"/>
            <a:ext cx="5864170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BB0000"/>
                </a:solidFill>
              </a:rPr>
              <a:t>Thank You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27045" y="2574422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490260" y="2785908"/>
            <a:ext cx="3877974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1600" i="0"/>
            </a:lvl1pPr>
          </a:lstStyle>
          <a:p>
            <a:r>
              <a:rPr lang="en-US" dirty="0" err="1"/>
              <a:t>wexnermedical.osu.edu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erse03 15people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50" b="47750"/>
          <a:stretch/>
        </p:blipFill>
        <p:spPr>
          <a:xfrm>
            <a:off x="-14978" y="0"/>
            <a:ext cx="9158978" cy="2681112"/>
          </a:xfrm>
          <a:prstGeom prst="rect">
            <a:avLst/>
          </a:prstGeom>
        </p:spPr>
      </p:pic>
      <p:sp>
        <p:nvSpPr>
          <p:cNvPr id="9" name="Title 41"/>
          <p:cNvSpPr>
            <a:spLocks noGrp="1"/>
          </p:cNvSpPr>
          <p:nvPr>
            <p:ph type="title" hasCustomPrompt="1"/>
          </p:nvPr>
        </p:nvSpPr>
        <p:spPr>
          <a:xfrm>
            <a:off x="322522" y="2875095"/>
            <a:ext cx="8530533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22522" y="3830542"/>
            <a:ext cx="8530533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2000" i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216061" y="3617420"/>
            <a:ext cx="64278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8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ockO-RGBHEX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909" y="1131811"/>
            <a:ext cx="914400" cy="1197166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677909" y="2654115"/>
            <a:ext cx="7772400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77909" y="3609562"/>
            <a:ext cx="7772400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2000" i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216061" y="3396440"/>
            <a:ext cx="64278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5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4" y="517934"/>
            <a:ext cx="825937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80016" y="1143076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pic>
        <p:nvPicPr>
          <p:cNvPr id="2" name="Picture 1" descr="OSUWMC_landscape_illustration-COMMUNIT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4187"/>
            <a:ext cx="9144000" cy="12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2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3" y="517934"/>
            <a:ext cx="8289221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95300" y="1259572"/>
            <a:ext cx="8289925" cy="337275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levelv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4" y="517934"/>
            <a:ext cx="824413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95300" y="956858"/>
            <a:ext cx="8244840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 i="1"/>
            </a:lvl1pPr>
          </a:lstStyle>
          <a:p>
            <a:r>
              <a:rPr lang="en-US" dirty="0"/>
              <a:t>Subhead goes here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495300" y="1567543"/>
            <a:ext cx="8289925" cy="306541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3" y="517934"/>
            <a:ext cx="8289221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5300" y="1201738"/>
            <a:ext cx="4052888" cy="353377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32336" y="1201738"/>
            <a:ext cx="4052888" cy="353377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4" y="517934"/>
            <a:ext cx="453697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495300" y="1221897"/>
            <a:ext cx="4537679" cy="327313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45104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54713" y="0"/>
            <a:ext cx="3189287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53" y="4927663"/>
            <a:ext cx="5906911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519" y="4927663"/>
            <a:ext cx="502356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43" r:id="rId2"/>
    <p:sldLayoutId id="2147483768" r:id="rId3"/>
    <p:sldLayoutId id="2147483835" r:id="rId4"/>
    <p:sldLayoutId id="2147483839" r:id="rId5"/>
    <p:sldLayoutId id="2147483844" r:id="rId6"/>
    <p:sldLayoutId id="2147483842" r:id="rId7"/>
    <p:sldLayoutId id="2147483847" r:id="rId8"/>
    <p:sldLayoutId id="2147483846" r:id="rId9"/>
    <p:sldLayoutId id="2147483840" r:id="rId10"/>
    <p:sldLayoutId id="2147483797" r:id="rId11"/>
    <p:sldLayoutId id="2147483836" r:id="rId12"/>
    <p:sldLayoutId id="2147483830" r:id="rId13"/>
    <p:sldLayoutId id="2147483837" r:id="rId14"/>
    <p:sldLayoutId id="2147483848" r:id="rId15"/>
    <p:sldLayoutId id="2147483845" r:id="rId16"/>
    <p:sldLayoutId id="2147483829" r:id="rId17"/>
    <p:sldLayoutId id="2147483834" r:id="rId18"/>
    <p:sldLayoutId id="2147483831" r:id="rId19"/>
    <p:sldLayoutId id="2147483841" r:id="rId20"/>
  </p:sldLayoutIdLst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0513" indent="-290513" algn="l" rtl="0" eaLnBrk="0" fontAlgn="base" hangingPunct="0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0508015/" TargetMode="External"/><Relationship Id="rId2" Type="http://schemas.openxmlformats.org/officeDocument/2006/relationships/hyperlink" Target="https://pubmed.ncbi.nlm.nih.gov/28490292/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jamanetwork.com/channels/health-forum/fullarticle/2776022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ndtools.com/pages/article/newTMC_05.htm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2021 STARS Summit Debrief + Project Planning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b="1" dirty="0"/>
              <a:t>Friday, February 5th</a:t>
            </a:r>
          </a:p>
          <a:p>
            <a:r>
              <a:rPr lang="en-US" sz="2800" b="1" dirty="0"/>
              <a:t>1:00 PM – 2:00 PM</a:t>
            </a:r>
          </a:p>
        </p:txBody>
      </p:sp>
    </p:spTree>
    <p:extLst>
      <p:ext uri="{BB962C8B-B14F-4D97-AF65-F5344CB8AC3E}">
        <p14:creationId xmlns:p14="http://schemas.microsoft.com/office/powerpoint/2010/main" val="1763915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that we have an idea…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10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95300" y="1362581"/>
            <a:ext cx="4951911" cy="3132455"/>
          </a:xfrm>
        </p:spPr>
        <p:txBody>
          <a:bodyPr/>
          <a:lstStyle/>
          <a:p>
            <a:r>
              <a:rPr lang="en-US" sz="2200" dirty="0"/>
              <a:t>What sorts of </a:t>
            </a:r>
            <a:r>
              <a:rPr lang="en-US" sz="2200" b="1" dirty="0"/>
              <a:t>resources</a:t>
            </a:r>
            <a:r>
              <a:rPr lang="en-US" sz="2200" dirty="0"/>
              <a:t> (time, people, etc.) will we need to get this done during this year?</a:t>
            </a:r>
          </a:p>
          <a:p>
            <a:r>
              <a:rPr lang="en-US" sz="2200" dirty="0"/>
              <a:t>How will we </a:t>
            </a:r>
            <a:r>
              <a:rPr lang="en-US" sz="2200" b="1" dirty="0"/>
              <a:t>measure</a:t>
            </a:r>
            <a:r>
              <a:rPr lang="en-US" sz="2200" dirty="0"/>
              <a:t> this to know if we were successful?</a:t>
            </a:r>
          </a:p>
          <a:p>
            <a:r>
              <a:rPr lang="en-US" sz="2200" dirty="0"/>
              <a:t>How can next year’s STARS </a:t>
            </a:r>
            <a:r>
              <a:rPr lang="en-US" sz="2200" b="1" dirty="0"/>
              <a:t>build on </a:t>
            </a:r>
            <a:r>
              <a:rPr lang="en-US" sz="2200" dirty="0"/>
              <a:t>or </a:t>
            </a:r>
            <a:r>
              <a:rPr lang="en-US" sz="2200" b="1" dirty="0"/>
              <a:t>utilize</a:t>
            </a:r>
            <a:r>
              <a:rPr lang="en-US" sz="2200" dirty="0"/>
              <a:t> this project?</a:t>
            </a:r>
          </a:p>
          <a:p>
            <a:r>
              <a:rPr lang="en-US" sz="2200" dirty="0"/>
              <a:t>What </a:t>
            </a:r>
            <a:r>
              <a:rPr lang="en-US" sz="2200" b="1" dirty="0"/>
              <a:t>“deliverables”</a:t>
            </a:r>
            <a:r>
              <a:rPr lang="en-US" sz="2200" dirty="0"/>
              <a:t> can we earn along the way?</a:t>
            </a:r>
          </a:p>
        </p:txBody>
      </p:sp>
      <p:pic>
        <p:nvPicPr>
          <p:cNvPr id="6" name="Graphic 5" descr="Clipboard with solid fill">
            <a:extLst>
              <a:ext uri="{FF2B5EF4-FFF2-40B4-BE49-F238E27FC236}">
                <a16:creationId xmlns:a16="http://schemas.microsoft.com/office/drawing/2014/main" id="{2DF2F4C4-D425-412F-AD62-990A72C60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0584" y="2759928"/>
            <a:ext cx="1332411" cy="1332411"/>
          </a:xfrm>
          <a:prstGeom prst="rect">
            <a:avLst/>
          </a:prstGeom>
        </p:spPr>
      </p:pic>
      <p:pic>
        <p:nvPicPr>
          <p:cNvPr id="9" name="Graphic 8" descr="Customer review with solid fill">
            <a:extLst>
              <a:ext uri="{FF2B5EF4-FFF2-40B4-BE49-F238E27FC236}">
                <a16:creationId xmlns:a16="http://schemas.microsoft.com/office/drawing/2014/main" id="{57750171-74DB-43AD-916B-3A57C1D86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2898" y="1189893"/>
            <a:ext cx="1310097" cy="1310097"/>
          </a:xfrm>
          <a:prstGeom prst="rect">
            <a:avLst/>
          </a:prstGeom>
        </p:spPr>
      </p:pic>
      <p:pic>
        <p:nvPicPr>
          <p:cNvPr id="11" name="Graphic 10" descr="Gantt Chart with solid fill">
            <a:extLst>
              <a:ext uri="{FF2B5EF4-FFF2-40B4-BE49-F238E27FC236}">
                <a16:creationId xmlns:a16="http://schemas.microsoft.com/office/drawing/2014/main" id="{ABB6C731-BC39-45D1-AF95-B1F98C68D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0066" y="1027460"/>
            <a:ext cx="1472530" cy="1472530"/>
          </a:xfrm>
          <a:prstGeom prst="rect">
            <a:avLst/>
          </a:prstGeom>
        </p:spPr>
      </p:pic>
      <p:pic>
        <p:nvPicPr>
          <p:cNvPr id="8" name="Graphic 7" descr="Artificial Intelligence with solid fill">
            <a:extLst>
              <a:ext uri="{FF2B5EF4-FFF2-40B4-BE49-F238E27FC236}">
                <a16:creationId xmlns:a16="http://schemas.microsoft.com/office/drawing/2014/main" id="{7E0973AE-AE3D-42F1-AA5F-FF06521F4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16494" y="2733802"/>
            <a:ext cx="1320982" cy="13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11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200" dirty="0"/>
              <a:t>For each project/component of our work:</a:t>
            </a:r>
          </a:p>
          <a:p>
            <a:pPr lvl="1"/>
            <a:r>
              <a:rPr lang="en-US" sz="2200" dirty="0"/>
              <a:t>Consider SWOT analysis (</a:t>
            </a:r>
            <a:r>
              <a:rPr lang="en-US" sz="2200" u="sng" dirty="0"/>
              <a:t>not</a:t>
            </a:r>
            <a:r>
              <a:rPr lang="en-US" sz="2200" dirty="0"/>
              <a:t> required)</a:t>
            </a:r>
          </a:p>
          <a:p>
            <a:pPr lvl="1"/>
            <a:r>
              <a:rPr lang="en-US" sz="2200" b="1" dirty="0"/>
              <a:t>Logic model </a:t>
            </a:r>
            <a:r>
              <a:rPr lang="en-US" sz="2200" dirty="0"/>
              <a:t>(required)</a:t>
            </a:r>
          </a:p>
          <a:p>
            <a:pPr lvl="1"/>
            <a:r>
              <a:rPr lang="en-US" sz="2200" b="1" dirty="0"/>
              <a:t>Gantt chart/timeline </a:t>
            </a:r>
            <a:r>
              <a:rPr lang="en-US" sz="2200" dirty="0"/>
              <a:t>(required)</a:t>
            </a:r>
          </a:p>
          <a:p>
            <a:r>
              <a:rPr lang="en-US" sz="2200" b="1" i="1" dirty="0"/>
              <a:t>Why are we doing these?</a:t>
            </a:r>
          </a:p>
          <a:p>
            <a:pPr lvl="1"/>
            <a:r>
              <a:rPr lang="en-US" sz="2200" dirty="0"/>
              <a:t>Will help us get the projects done better – more efficient and on time</a:t>
            </a:r>
          </a:p>
          <a:p>
            <a:pPr lvl="1"/>
            <a:r>
              <a:rPr lang="en-US" sz="2200" dirty="0"/>
              <a:t>Accountability – we know what needs to be done</a:t>
            </a:r>
          </a:p>
          <a:p>
            <a:pPr lvl="1"/>
            <a:r>
              <a:rPr lang="en-US" sz="2200" dirty="0"/>
              <a:t>Your professional development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68299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 Model – Sample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12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pic>
        <p:nvPicPr>
          <p:cNvPr id="5122" name="Picture 2" descr="Image result for logic model template">
            <a:extLst>
              <a:ext uri="{FF2B5EF4-FFF2-40B4-BE49-F238E27FC236}">
                <a16:creationId xmlns:a16="http://schemas.microsoft.com/office/drawing/2014/main" id="{B9CA33D9-24D1-40B1-88EC-C875E79C6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2"/>
          <a:stretch/>
        </p:blipFill>
        <p:spPr bwMode="auto">
          <a:xfrm>
            <a:off x="1294227" y="994312"/>
            <a:ext cx="6689188" cy="345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834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 Model – Our Requirements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13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95301" y="1362581"/>
            <a:ext cx="5962686" cy="3132455"/>
          </a:xfrm>
        </p:spPr>
        <p:txBody>
          <a:bodyPr/>
          <a:lstStyle/>
          <a:p>
            <a:r>
              <a:rPr lang="en-US" sz="1800" b="1" dirty="0"/>
              <a:t>Project/goal:</a:t>
            </a:r>
            <a:r>
              <a:rPr lang="en-US" sz="1800" dirty="0"/>
              <a:t> What is the overarching project or goal?</a:t>
            </a:r>
            <a:endParaRPr lang="en-US" sz="1800" b="1" dirty="0"/>
          </a:p>
          <a:p>
            <a:r>
              <a:rPr lang="en-US" sz="1800" b="1" dirty="0"/>
              <a:t>Assumptions: </a:t>
            </a:r>
            <a:r>
              <a:rPr lang="en-US" sz="1800" dirty="0"/>
              <a:t>What we know, what we’ve done before, etc.</a:t>
            </a:r>
          </a:p>
          <a:p>
            <a:r>
              <a:rPr lang="en-US" sz="1800" b="1" dirty="0"/>
              <a:t>Inputs:</a:t>
            </a:r>
            <a:r>
              <a:rPr lang="en-US" sz="1800" dirty="0"/>
              <a:t> What we invest (people, time, resources, etc.)</a:t>
            </a:r>
          </a:p>
          <a:p>
            <a:r>
              <a:rPr lang="en-US" sz="1800" b="1" dirty="0"/>
              <a:t>Outputs:</a:t>
            </a:r>
            <a:r>
              <a:rPr lang="en-US" sz="1800" dirty="0"/>
              <a:t> What are we going to be doing (teaching, presenting, etc.)</a:t>
            </a:r>
          </a:p>
          <a:p>
            <a:r>
              <a:rPr lang="en-US" sz="1800" b="1" dirty="0"/>
              <a:t>Outcomes:</a:t>
            </a:r>
            <a:r>
              <a:rPr lang="en-US" sz="1800" dirty="0"/>
              <a:t> What we want, and how we’ll measure and present that</a:t>
            </a:r>
          </a:p>
          <a:p>
            <a:r>
              <a:rPr lang="en-US" sz="1800" b="1" dirty="0"/>
              <a:t>External factors:</a:t>
            </a:r>
            <a:r>
              <a:rPr lang="en-US" sz="1800" dirty="0"/>
              <a:t> What other factors will impact our ability to complete these projects?</a:t>
            </a:r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</p:txBody>
      </p:sp>
      <p:pic>
        <p:nvPicPr>
          <p:cNvPr id="6" name="Graphic 5" descr="Decision chart with solid fill">
            <a:extLst>
              <a:ext uri="{FF2B5EF4-FFF2-40B4-BE49-F238E27FC236}">
                <a16:creationId xmlns:a16="http://schemas.microsoft.com/office/drawing/2014/main" id="{979D89DF-9A0D-4464-82E4-8A4907812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2574" y="1475899"/>
            <a:ext cx="1239542" cy="1239542"/>
          </a:xfrm>
          <a:prstGeom prst="rect">
            <a:avLst/>
          </a:prstGeom>
        </p:spPr>
      </p:pic>
      <p:pic>
        <p:nvPicPr>
          <p:cNvPr id="8" name="Graphic 7" descr="Completed with solid fill">
            <a:extLst>
              <a:ext uri="{FF2B5EF4-FFF2-40B4-BE49-F238E27FC236}">
                <a16:creationId xmlns:a16="http://schemas.microsoft.com/office/drawing/2014/main" id="{B5B6AF5A-6D3D-46A9-8DAE-D14CB56AD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7357" y="2928808"/>
            <a:ext cx="1449977" cy="14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28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Gantt Chart – Sample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14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pic>
        <p:nvPicPr>
          <p:cNvPr id="6146" name="Picture 2" descr="Image result for gantt chart">
            <a:extLst>
              <a:ext uri="{FF2B5EF4-FFF2-40B4-BE49-F238E27FC236}">
                <a16:creationId xmlns:a16="http://schemas.microsoft.com/office/drawing/2014/main" id="{AD9C84D0-18F2-4AC5-B6C6-1204C2AA6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4"/>
          <a:stretch/>
        </p:blipFill>
        <p:spPr bwMode="auto">
          <a:xfrm>
            <a:off x="1557252" y="1473573"/>
            <a:ext cx="6029496" cy="291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314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Gantt Chart – Our Requirements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15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95300" y="1362581"/>
            <a:ext cx="5304609" cy="3132455"/>
          </a:xfrm>
        </p:spPr>
        <p:txBody>
          <a:bodyPr/>
          <a:lstStyle/>
          <a:p>
            <a:r>
              <a:rPr lang="en-US" sz="1800" dirty="0"/>
              <a:t>Can use a Gantt chart maker (Google for instructions or to find free websites) or a simple Word/Excel doc</a:t>
            </a:r>
          </a:p>
          <a:p>
            <a:r>
              <a:rPr lang="en-US" sz="1800" b="1" dirty="0"/>
              <a:t>Break your logic model down into tasks </a:t>
            </a:r>
            <a:r>
              <a:rPr lang="en-US" sz="1800" dirty="0"/>
              <a:t>– see example, but maybe be a bit more specific</a:t>
            </a:r>
          </a:p>
          <a:p>
            <a:r>
              <a:rPr lang="en-US" sz="1800" b="1" dirty="0"/>
              <a:t>Pick a time period for the x-axis</a:t>
            </a:r>
            <a:r>
              <a:rPr lang="en-US" sz="1800" dirty="0"/>
              <a:t> – anywhere from one-week periods up until a month (not longer than a month)</a:t>
            </a:r>
          </a:p>
          <a:p>
            <a:r>
              <a:rPr lang="en-US" sz="1800" dirty="0"/>
              <a:t>Apply tasks to the specified time period… and recognize some inherent flexibility</a:t>
            </a:r>
          </a:p>
        </p:txBody>
      </p:sp>
      <p:pic>
        <p:nvPicPr>
          <p:cNvPr id="1026" name="Picture 2" descr="Image result for gantt chart">
            <a:extLst>
              <a:ext uri="{FF2B5EF4-FFF2-40B4-BE49-F238E27FC236}">
                <a16:creationId xmlns:a16="http://schemas.microsoft.com/office/drawing/2014/main" id="{21FA23D9-942C-486F-B523-81A6E1774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r="13143"/>
          <a:stretch/>
        </p:blipFill>
        <p:spPr bwMode="auto">
          <a:xfrm>
            <a:off x="6195376" y="1054468"/>
            <a:ext cx="2495006" cy="157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antt chart">
            <a:extLst>
              <a:ext uri="{FF2B5EF4-FFF2-40B4-BE49-F238E27FC236}">
                <a16:creationId xmlns:a16="http://schemas.microsoft.com/office/drawing/2014/main" id="{1A08CB83-0639-4E5F-9998-CC57FF81F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35" y="2850431"/>
            <a:ext cx="2684689" cy="155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92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To-Do List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16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1800" dirty="0"/>
              <a:t>For projects – as assigned:</a:t>
            </a:r>
          </a:p>
          <a:p>
            <a:pPr lvl="1"/>
            <a:r>
              <a:rPr lang="en-US" sz="1800" dirty="0"/>
              <a:t>SWOT analysis (optional)</a:t>
            </a:r>
          </a:p>
          <a:p>
            <a:pPr lvl="1"/>
            <a:r>
              <a:rPr lang="en-US" sz="1800" b="1" dirty="0"/>
              <a:t>Logic model (required)</a:t>
            </a:r>
          </a:p>
          <a:p>
            <a:pPr lvl="1"/>
            <a:r>
              <a:rPr lang="en-US" sz="1800" b="1" dirty="0"/>
              <a:t>Gantt chart/timeline (required)</a:t>
            </a:r>
          </a:p>
          <a:p>
            <a:r>
              <a:rPr lang="en-US" sz="1800" b="1" dirty="0">
                <a:highlight>
                  <a:srgbClr val="FFFF00"/>
                </a:highlight>
              </a:rPr>
              <a:t>Due date is TBD</a:t>
            </a:r>
            <a:r>
              <a:rPr lang="en-US" sz="1800" b="1" dirty="0"/>
              <a:t> </a:t>
            </a:r>
            <a:r>
              <a:rPr lang="en-US" sz="1800" dirty="0"/>
              <a:t>– will be based on mentorship team’s availability and your cardio-</a:t>
            </a:r>
            <a:r>
              <a:rPr lang="en-US" sz="1800" dirty="0" err="1"/>
              <a:t>pulm</a:t>
            </a:r>
            <a:r>
              <a:rPr lang="en-US" sz="1800" dirty="0"/>
              <a:t> final exam date</a:t>
            </a:r>
          </a:p>
          <a:p>
            <a:r>
              <a:rPr lang="en-US" sz="1800" b="1" i="1" dirty="0"/>
              <a:t>Individually:</a:t>
            </a:r>
          </a:p>
          <a:p>
            <a:pPr lvl="1"/>
            <a:r>
              <a:rPr lang="en-US" sz="1800" b="1" i="1" dirty="0"/>
              <a:t>One presentation to student group </a:t>
            </a:r>
            <a:r>
              <a:rPr lang="en-US" sz="1800" dirty="0"/>
              <a:t>– Surgery Interest Group, Pediatrics Interest Group, etc.</a:t>
            </a:r>
          </a:p>
          <a:p>
            <a:pPr lvl="1"/>
            <a:r>
              <a:rPr lang="en-US" sz="1800" dirty="0"/>
              <a:t>Think about this – work with your network/interests to facilitate it</a:t>
            </a:r>
          </a:p>
        </p:txBody>
      </p:sp>
    </p:spTree>
    <p:extLst>
      <p:ext uri="{BB962C8B-B14F-4D97-AF65-F5344CB8AC3E}">
        <p14:creationId xmlns:p14="http://schemas.microsoft.com/office/powerpoint/2010/main" val="3819566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Event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17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95300" y="1369615"/>
            <a:ext cx="8289925" cy="3132455"/>
          </a:xfrm>
        </p:spPr>
        <p:txBody>
          <a:bodyPr/>
          <a:lstStyle/>
          <a:p>
            <a:r>
              <a:rPr lang="en-US" b="1" dirty="0"/>
              <a:t>STARS Intersession</a:t>
            </a:r>
            <a:r>
              <a:rPr lang="en-US" dirty="0"/>
              <a:t> – </a:t>
            </a:r>
            <a:r>
              <a:rPr lang="en-US" dirty="0">
                <a:highlight>
                  <a:srgbClr val="FFFF00"/>
                </a:highlight>
              </a:rPr>
              <a:t>Thursday, March 4</a:t>
            </a:r>
            <a:r>
              <a:rPr lang="en-US" baseline="30000" dirty="0">
                <a:highlight>
                  <a:srgbClr val="FFFF00"/>
                </a:highlight>
              </a:rPr>
              <a:t>th</a:t>
            </a:r>
            <a:r>
              <a:rPr lang="en-US" dirty="0">
                <a:highlight>
                  <a:srgbClr val="FFFF00"/>
                </a:highlight>
              </a:rPr>
              <a:t> at 8:00 PM EST </a:t>
            </a:r>
          </a:p>
          <a:p>
            <a:pPr lvl="1"/>
            <a:r>
              <a:rPr lang="en-US" dirty="0"/>
              <a:t>Dr. Andrew Parsons – Assistant Professor of Medicine and Public Health at the University of Virginia School of Medicine</a:t>
            </a:r>
          </a:p>
          <a:p>
            <a:pPr lvl="1"/>
            <a:r>
              <a:rPr lang="en-US" dirty="0"/>
              <a:t>Topic: Cognitive Error and Value: How Our Biases Impact Clinical Decision-Making</a:t>
            </a:r>
          </a:p>
          <a:p>
            <a:pPr lvl="1"/>
            <a:r>
              <a:rPr lang="en-US" dirty="0"/>
              <a:t>Review two articles beforehand:</a:t>
            </a:r>
          </a:p>
          <a:p>
            <a:pPr lvl="2"/>
            <a:r>
              <a:rPr lang="en-US" dirty="0">
                <a:hlinkClick r:id="rId2"/>
              </a:rPr>
              <a:t>https://pubmed.ncbi.nlm.nih.gov/28490292/</a:t>
            </a:r>
            <a:endParaRPr lang="en-US" dirty="0"/>
          </a:p>
          <a:p>
            <a:pPr lvl="2"/>
            <a:r>
              <a:rPr lang="en-US" b="0" i="0" u="sng" dirty="0">
                <a:solidFill>
                  <a:srgbClr val="1A73E8"/>
                </a:solidFill>
                <a:effectLst/>
                <a:latin typeface="Roboto"/>
                <a:hlinkClick r:id="rId3"/>
              </a:rPr>
              <a:t>https://pubmed.ncbi.nlm.nih.gov/30508015/</a:t>
            </a:r>
            <a:endParaRPr lang="en-US" b="0" i="0" dirty="0">
              <a:solidFill>
                <a:srgbClr val="3C4043"/>
              </a:solidFill>
              <a:effectLst/>
              <a:latin typeface="Roboto"/>
            </a:endParaRPr>
          </a:p>
          <a:p>
            <a:pPr lvl="1"/>
            <a:r>
              <a:rPr lang="en-US" dirty="0"/>
              <a:t>Register at the Zoom link that September sent out</a:t>
            </a:r>
          </a:p>
          <a:p>
            <a:pPr lvl="1"/>
            <a:endParaRPr lang="en-US" sz="1800" dirty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7304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2312" y="2159729"/>
            <a:ext cx="8259376" cy="412021"/>
          </a:xfrm>
        </p:spPr>
        <p:txBody>
          <a:bodyPr anchor="ctr"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195387" y="4927600"/>
            <a:ext cx="593725" cy="274638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18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881731-5BA7-45BA-8ACF-D93BE4E3E18F}"/>
              </a:ext>
            </a:extLst>
          </p:cNvPr>
          <p:cNvSpPr/>
          <p:nvPr/>
        </p:nvSpPr>
        <p:spPr>
          <a:xfrm>
            <a:off x="492369" y="907366"/>
            <a:ext cx="837028" cy="412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Image result for cardiology memes">
            <a:extLst>
              <a:ext uri="{FF2B5EF4-FFF2-40B4-BE49-F238E27FC236}">
                <a16:creationId xmlns:a16="http://schemas.microsoft.com/office/drawing/2014/main" id="{0D905F3B-DEBF-4901-A5EF-C489D3D93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8" y="331653"/>
            <a:ext cx="2230884" cy="167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cardiology memes">
            <a:extLst>
              <a:ext uri="{FF2B5EF4-FFF2-40B4-BE49-F238E27FC236}">
                <a16:creationId xmlns:a16="http://schemas.microsoft.com/office/drawing/2014/main" id="{1C21FD91-B8BB-4CA4-AFCF-490452B60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1"/>
          <a:stretch/>
        </p:blipFill>
        <p:spPr bwMode="auto">
          <a:xfrm>
            <a:off x="3508733" y="188199"/>
            <a:ext cx="2711777" cy="16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pulmonary memes">
            <a:extLst>
              <a:ext uri="{FF2B5EF4-FFF2-40B4-BE49-F238E27FC236}">
                <a16:creationId xmlns:a16="http://schemas.microsoft.com/office/drawing/2014/main" id="{5769EB2D-B08D-48A6-9BC7-79C941ABD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38" y="694186"/>
            <a:ext cx="2112381" cy="279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pulmonary memes">
            <a:extLst>
              <a:ext uri="{FF2B5EF4-FFF2-40B4-BE49-F238E27FC236}">
                <a16:creationId xmlns:a16="http://schemas.microsoft.com/office/drawing/2014/main" id="{92AC3DDA-1AE2-4AAC-8F46-892BDD4F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72" y="2288188"/>
            <a:ext cx="2398089" cy="16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30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Congrats to Dr. </a:t>
            </a:r>
            <a:r>
              <a:rPr lang="en-US" dirty="0" err="1"/>
              <a:t>Heacock</a:t>
            </a:r>
            <a:r>
              <a:rPr lang="en-US" dirty="0"/>
              <a:t>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2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C4413814-EE27-48F3-93F0-03B79E5EB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361" y="1187743"/>
            <a:ext cx="6200503" cy="348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668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 here again?...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3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1800" dirty="0"/>
              <a:t>Published in JAMA - </a:t>
            </a:r>
            <a:r>
              <a:rPr lang="en-US" sz="1800" b="1" dirty="0">
                <a:hlinkClick r:id="rId2"/>
              </a:rPr>
              <a:t>Building Health Care Better Means Reining in Costs</a:t>
            </a:r>
            <a:endParaRPr lang="en-US" sz="1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2A569-BEAC-4CA6-98C5-0421636A0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1916503"/>
            <a:ext cx="8556171" cy="20246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3EAEF4-6809-442F-AF03-EC7F06CC1405}"/>
              </a:ext>
            </a:extLst>
          </p:cNvPr>
          <p:cNvSpPr/>
          <p:nvPr/>
        </p:nvSpPr>
        <p:spPr>
          <a:xfrm>
            <a:off x="2553285" y="3319976"/>
            <a:ext cx="2834641" cy="302455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87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Happies and Crappies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4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pic>
        <p:nvPicPr>
          <p:cNvPr id="1026" name="Picture 2" descr="Image result for happy and sad face">
            <a:extLst>
              <a:ext uri="{FF2B5EF4-FFF2-40B4-BE49-F238E27FC236}">
                <a16:creationId xmlns:a16="http://schemas.microsoft.com/office/drawing/2014/main" id="{D6EDC93A-488C-4E31-8194-8AB2E3FAC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1" b="21014"/>
          <a:stretch/>
        </p:blipFill>
        <p:spPr bwMode="auto">
          <a:xfrm>
            <a:off x="2043326" y="1408499"/>
            <a:ext cx="5057347" cy="271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401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Summit Debrief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5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95301" y="1362581"/>
            <a:ext cx="5605054" cy="3132455"/>
          </a:xfrm>
        </p:spPr>
        <p:txBody>
          <a:bodyPr/>
          <a:lstStyle/>
          <a:p>
            <a:r>
              <a:rPr lang="en-US" sz="2400" dirty="0"/>
              <a:t>What ideas/concepts/topics from the summit were </a:t>
            </a:r>
            <a:r>
              <a:rPr lang="en-US" sz="2400" b="1" dirty="0"/>
              <a:t>new</a:t>
            </a:r>
            <a:r>
              <a:rPr lang="en-US" sz="2400" dirty="0"/>
              <a:t> to you? What ones were you </a:t>
            </a:r>
            <a:r>
              <a:rPr lang="en-US" sz="2400" b="1" dirty="0"/>
              <a:t>already familiar with</a:t>
            </a:r>
            <a:r>
              <a:rPr lang="en-US" sz="2400" dirty="0"/>
              <a:t>?</a:t>
            </a:r>
          </a:p>
          <a:p>
            <a:r>
              <a:rPr lang="en-US" sz="2400" dirty="0"/>
              <a:t>Was there anything that </a:t>
            </a:r>
            <a:r>
              <a:rPr lang="en-US" sz="2400" b="1" dirty="0"/>
              <a:t>surprised</a:t>
            </a:r>
            <a:r>
              <a:rPr lang="en-US" sz="2400" dirty="0"/>
              <a:t> you during the summit? Anything you found </a:t>
            </a:r>
            <a:r>
              <a:rPr lang="en-US" sz="2400" b="1" dirty="0"/>
              <a:t>confusing</a:t>
            </a:r>
            <a:r>
              <a:rPr lang="en-US" sz="2400" dirty="0"/>
              <a:t>?</a:t>
            </a:r>
          </a:p>
          <a:p>
            <a:r>
              <a:rPr lang="en-US" sz="2400" dirty="0"/>
              <a:t>What ideas/concepts/topics did you learn about from your </a:t>
            </a:r>
            <a:r>
              <a:rPr lang="en-US" sz="2400" b="1" dirty="0"/>
              <a:t>small group discussions</a:t>
            </a:r>
            <a:r>
              <a:rPr lang="en-US" sz="2400" dirty="0"/>
              <a:t>?</a:t>
            </a:r>
          </a:p>
        </p:txBody>
      </p:sp>
      <p:pic>
        <p:nvPicPr>
          <p:cNvPr id="2052" name="Picture 4" descr="Image result for zoom logo">
            <a:extLst>
              <a:ext uri="{FF2B5EF4-FFF2-40B4-BE49-F238E27FC236}">
                <a16:creationId xmlns:a16="http://schemas.microsoft.com/office/drawing/2014/main" id="{0423D623-5A33-4616-A716-F1C0C3EB6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r="25809"/>
          <a:stretch/>
        </p:blipFill>
        <p:spPr bwMode="auto">
          <a:xfrm>
            <a:off x="6230963" y="1362580"/>
            <a:ext cx="2264304" cy="313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68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E2E47-BC56-4ABB-AD1A-D35023D1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Planning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753EA7-B991-4819-A72B-FE3C18672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993FB2-EC5E-684F-95B2-25F06CCD4945}" type="slidenum">
              <a:rPr lang="en-US" smtClean="0"/>
              <a:pPr/>
              <a:t>6</a:t>
            </a:fld>
            <a:r>
              <a:rPr lang="en-US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1DCE9A-13B9-49E0-8A36-71BF19531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1D29AC-72B5-4C22-8C95-703766FE095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b"/>
          <a:lstStyle/>
          <a:p>
            <a:pPr marL="0" indent="0" algn="ctr">
              <a:buNone/>
            </a:pPr>
            <a:r>
              <a:rPr lang="en-US" sz="2400" b="1" dirty="0"/>
              <a:t>What’s </a:t>
            </a:r>
            <a:r>
              <a:rPr lang="en-US" sz="2400" b="1" strike="sngStrike" dirty="0"/>
              <a:t>Joe Biden’s</a:t>
            </a:r>
            <a:r>
              <a:rPr lang="en-US" sz="2400" b="1" dirty="0"/>
              <a:t> your plan for implementing an awesome HVC education project?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FF5B76-1914-4035-B6E9-767BF1F18B43}"/>
              </a:ext>
            </a:extLst>
          </p:cNvPr>
          <p:cNvGrpSpPr/>
          <p:nvPr/>
        </p:nvGrpSpPr>
        <p:grpSpPr>
          <a:xfrm>
            <a:off x="779047" y="1347886"/>
            <a:ext cx="7585906" cy="2106929"/>
            <a:chOff x="935632" y="1347886"/>
            <a:chExt cx="7585906" cy="210692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6C5C9E9-0C6B-4D88-95B0-1CA78D5CE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632" y="1362581"/>
              <a:ext cx="3586089" cy="209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ool Joe Biden Meme Template">
              <a:extLst>
                <a:ext uri="{FF2B5EF4-FFF2-40B4-BE49-F238E27FC236}">
                  <a16:creationId xmlns:a16="http://schemas.microsoft.com/office/drawing/2014/main" id="{DC608456-CDB4-4E66-AD8A-5A8D290AA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408" y="1347886"/>
              <a:ext cx="3736130" cy="2092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5898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Planning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7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95300" y="1362581"/>
            <a:ext cx="6349637" cy="3132455"/>
          </a:xfrm>
        </p:spPr>
        <p:txBody>
          <a:bodyPr/>
          <a:lstStyle/>
          <a:p>
            <a:r>
              <a:rPr lang="en-US" sz="2400" b="1" dirty="0"/>
              <a:t>What types of high-value care curriculum projects do you want to carry out over the next year?</a:t>
            </a:r>
            <a:endParaRPr lang="en-US" sz="2400" dirty="0"/>
          </a:p>
          <a:p>
            <a:pPr lvl="1"/>
            <a:r>
              <a:rPr lang="en-US" sz="2400" dirty="0"/>
              <a:t>Several small projects? One large project? A mix of both?</a:t>
            </a:r>
          </a:p>
          <a:p>
            <a:pPr lvl="1"/>
            <a:r>
              <a:rPr lang="en-US" sz="2400" dirty="0"/>
              <a:t>Should we split up into teams?</a:t>
            </a:r>
          </a:p>
          <a:p>
            <a:pPr lvl="1"/>
            <a:r>
              <a:rPr lang="en-US" sz="2400" dirty="0"/>
              <a:t>How can we avoid the diffusion of responsibility and maintain accountability?</a:t>
            </a:r>
          </a:p>
        </p:txBody>
      </p:sp>
      <p:pic>
        <p:nvPicPr>
          <p:cNvPr id="3080" name="Picture 8" descr="Image result for project clip art">
            <a:extLst>
              <a:ext uri="{FF2B5EF4-FFF2-40B4-BE49-F238E27FC236}">
                <a16:creationId xmlns:a16="http://schemas.microsoft.com/office/drawing/2014/main" id="{29376FF0-7FF3-4654-986C-CF44441D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620" y="929954"/>
            <a:ext cx="2304097" cy="173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project clip art">
            <a:extLst>
              <a:ext uri="{FF2B5EF4-FFF2-40B4-BE49-F238E27FC236}">
                <a16:creationId xmlns:a16="http://schemas.microsoft.com/office/drawing/2014/main" id="{C2F1785B-ED3D-47C5-9D03-A6CCB0D5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874" y="2708690"/>
            <a:ext cx="1734094" cy="173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821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68125-ED36-451F-9E3F-F1645FE79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 Discussed Ideas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BCB300-F8BC-47B3-AF3C-A978394C7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993FB2-EC5E-684F-95B2-25F06CCD4945}" type="slidenum">
              <a:rPr lang="en-US" smtClean="0"/>
              <a:pPr/>
              <a:t>8</a:t>
            </a:fld>
            <a:r>
              <a:rPr lang="en-US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D1137-41D8-4952-A166-8CAE01E1F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A49146-65AA-490F-9705-1BFC6A47E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530" y="1166087"/>
            <a:ext cx="6102939" cy="33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18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SWOT Analysis </a:t>
            </a:r>
            <a:r>
              <a:rPr lang="en-US" sz="1200" b="0" dirty="0">
                <a:hlinkClick r:id="rId2"/>
              </a:rPr>
              <a:t>(https://www.mindtools.com/pages/article/newTMC_05.htm)</a:t>
            </a:r>
            <a:endParaRPr lang="en-US" b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9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8278" y="4927663"/>
            <a:ext cx="5962685" cy="274637"/>
          </a:xfrm>
        </p:spPr>
        <p:txBody>
          <a:bodyPr/>
          <a:lstStyle/>
          <a:p>
            <a:r>
              <a:rPr lang="en-US" dirty="0"/>
              <a:t>Trade Secret, Confidential, Proprietary, Do Not Copy  |  OSU Wexner Medical Center  © 2020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6465AE4-1B8B-427E-B39B-35FEB83CA30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343804920"/>
              </p:ext>
            </p:extLst>
          </p:nvPr>
        </p:nvGraphicFramePr>
        <p:xfrm>
          <a:off x="495300" y="1362075"/>
          <a:ext cx="8289924" cy="31677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44962">
                  <a:extLst>
                    <a:ext uri="{9D8B030D-6E8A-4147-A177-3AD203B41FA5}">
                      <a16:colId xmlns:a16="http://schemas.microsoft.com/office/drawing/2014/main" val="1884586567"/>
                    </a:ext>
                  </a:extLst>
                </a:gridCol>
                <a:gridCol w="4144962">
                  <a:extLst>
                    <a:ext uri="{9D8B030D-6E8A-4147-A177-3AD203B41FA5}">
                      <a16:colId xmlns:a16="http://schemas.microsoft.com/office/drawing/2014/main" val="18162116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Strengths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Weaknesses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24873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950554"/>
                  </a:ext>
                </a:extLst>
              </a:tr>
              <a:tr h="41944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Opportunities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Threats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05899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328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0368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1757&quot;&gt;&lt;property id=&quot;20148&quot; value=&quot;5&quot;/&gt;&lt;property id=&quot;20300&quot; value=&quot;Slide 1 - &amp;quot;The Ohio State University&amp;#x0D;&amp;#x0A;College of Medicine&amp;quot;&quot;/&gt;&lt;property id=&quot;20307&quot; value=&quot;256&quot;/&gt;&lt;/object&gt;&lt;object type=&quot;3&quot; unique_id=&quot;11758&quot;&gt;&lt;property id=&quot;20148&quot; value=&quot;5&quot;/&gt;&lt;property id=&quot;20300&quot; value=&quot;Slide 2 - &amp;quot;Outline&amp;quot;&quot;/&gt;&lt;property id=&quot;20307&quot; value=&quot;257&quot;/&gt;&lt;/object&gt;&lt;object type=&quot;3&quot; unique_id=&quot;11759&quot;&gt;&lt;property id=&quot;20148&quot; value=&quot;5&quot;/&gt;&lt;property id=&quot;20300&quot; value=&quot;Slide 3 - &amp;quot;College of Medicine&amp;quot;&quot;/&gt;&lt;property id=&quot;20307&quot; value=&quot;258&quot;/&gt;&lt;/object&gt;&lt;object type=&quot;3&quot; unique_id=&quot;11760&quot;&gt;&lt;property id=&quot;20148&quot; value=&quot;5&quot;/&gt;&lt;property id=&quot;20300&quot; value=&quot;Slide 4 - &amp;quot;College of Medicine&amp;quot;&quot;/&gt;&lt;property id=&quot;20307&quot; value=&quot;259&quot;/&gt;&lt;/object&gt;&lt;object type=&quot;3&quot; unique_id=&quot;11761&quot;&gt;&lt;property id=&quot;20148&quot; value=&quot;5&quot;/&gt;&lt;property id=&quot;20300&quot; value=&quot;Slide 5 - &amp;quot;Curricular Components&amp;quot;&quot;/&gt;&lt;property id=&quot;20307&quot; value=&quot;260&quot;/&gt;&lt;/object&gt;&lt;object type=&quot;3&quot; unique_id=&quot;11762&quot;&gt;&lt;property id=&quot;20148&quot; value=&quot;5&quot;/&gt;&lt;property id=&quot;20300&quot; value=&quot;Slide 6 - &amp;quot;Anatomy&amp;quot;&quot;/&gt;&lt;property id=&quot;20307&quot; value=&quot;261&quot;/&gt;&lt;/object&gt;&lt;object type=&quot;3&quot; unique_id=&quot;11763&quot;&gt;&lt;property id=&quot;20148&quot; value=&quot;5&quot;/&gt;&lt;property id=&quot;20300&quot; value=&quot;Slide 7 - &amp;quot;Integrated Pathway&amp;quot;&quot;/&gt;&lt;property id=&quot;20307&quot; value=&quot;262&quot;/&gt;&lt;/object&gt;&lt;object type=&quot;3&quot; unique_id=&quot;11764&quot;&gt;&lt;property id=&quot;20148&quot; value=&quot;5&quot;/&gt;&lt;property id=&quot;20300&quot; value=&quot;Slide 8 - &amp;quot;Independent Study Pathway&amp;quot;&quot;/&gt;&lt;property id=&quot;20307&quot; value=&quot;263&quot;/&gt;&lt;/object&gt;&lt;object type=&quot;3&quot; unique_id=&quot;11765&quot;&gt;&lt;property id=&quot;20148&quot; value=&quot;5&quot;/&gt;&lt;property id=&quot;20300&quot; value=&quot;Slide 9 - &amp;quot;Clinical Assessment &amp;amp; Problem Solving  (CAPS)&amp;quot;&quot;/&gt;&lt;property id=&quot;20307&quot; value=&quot;264&quot;/&gt;&lt;/object&gt;&lt;object type=&quot;3&quot; unique_id=&quot;11766&quot;&gt;&lt;property id=&quot;20148&quot; value=&quot;5&quot;/&gt;&lt;property id=&quot;20300&quot; value=&quot;Slide 10 - &amp;quot;CAPS continued&amp;quot;&quot;/&gt;&lt;property id=&quot;20307&quot; value=&quot;265&quot;/&gt;&lt;/object&gt;&lt;object type=&quot;3&quot; unique_id=&quot;11767&quot;&gt;&lt;property id=&quot;20148&quot; value=&quot;5&quot;/&gt;&lt;property id=&quot;20300&quot; value=&quot;Slide 11 - &amp;quot;Service Learning&amp;quot;&quot;/&gt;&lt;property id=&quot;20307&quot; value=&quot;266&quot;/&gt;&lt;/object&gt;&lt;object type=&quot;3&quot; unique_id=&quot;11768&quot;&gt;&lt;property id=&quot;20148&quot; value=&quot;5&quot;/&gt;&lt;property id=&quot;20300&quot; value=&quot;Slide 12 - &amp;quot;Opportunities&amp;quot;&quot;/&gt;&lt;property id=&quot;20307&quot; value=&quot;267&quot;/&gt;&lt;/object&gt;&lt;object type=&quot;3&quot; unique_id=&quot;11769&quot;&gt;&lt;property id=&quot;20148&quot; value=&quot;5&quot;/&gt;&lt;property id=&quot;20300&quot; value=&quot;Slide 13 - &amp;quot;Student Wellness&amp;quot;&quot;/&gt;&lt;property id=&quot;20307&quot; value=&quot;268&quot;/&gt;&lt;/object&gt;&lt;object type=&quot;3&quot; unique_id=&quot;11770&quot;&gt;&lt;property id=&quot;20148&quot; value=&quot;5&quot;/&gt;&lt;property id=&quot;20300&quot; value=&quot;Slide 14 - &amp;quot;Med 3 Year&amp;quot;&quot;/&gt;&lt;property id=&quot;20307&quot; value=&quot;269&quot;/&gt;&lt;/object&gt;&lt;object type=&quot;3&quot; unique_id=&quot;11771&quot;&gt;&lt;property id=&quot;20148&quot; value=&quot;5&quot;/&gt;&lt;property id=&quot;20300&quot; value=&quot;Slide 15 - &amp;quot;Hospital Locations&amp;quot;&quot;/&gt;&lt;property id=&quot;20307&quot; value=&quot;270&quot;/&gt;&lt;/object&gt;&lt;object type=&quot;3&quot; unique_id=&quot;11772&quot;&gt;&lt;property id=&quot;20148&quot; value=&quot;5&quot;/&gt;&lt;property id=&quot;20300&quot; value=&quot;Slide 16&quot;/&gt;&lt;property id=&quot;20307&quot; value=&quot;271&quot;/&gt;&lt;/object&gt;&lt;object type=&quot;3&quot; unique_id=&quot;11773&quot;&gt;&lt;property id=&quot;20148&quot; value=&quot;5&quot;/&gt;&lt;property id=&quot;20300&quot; value=&quot;Slide 17&quot;/&gt;&lt;property id=&quot;20307&quot; value=&quot;272&quot;/&gt;&lt;/object&gt;&lt;object type=&quot;3&quot; unique_id=&quot;11775&quot;&gt;&lt;property id=&quot;20148&quot; value=&quot;5&quot;/&gt;&lt;property id=&quot;20300&quot; value=&quot;Slide 19 - &amp;quot;Med&amp;#x0D;&amp;#x0A;4 Year&amp;quot;&quot;/&gt;&lt;property id=&quot;20307&quot; value=&quot;274&quot;/&gt;&lt;/object&gt;&lt;object type=&quot;3&quot; unique_id=&quot;11776&quot;&gt;&lt;property id=&quot;20148&quot; value=&quot;5&quot;/&gt;&lt;property id=&quot;20300&quot; value=&quot;Slide 20 - &amp;quot;2009 Residency MATCH&amp;quot;&quot;/&gt;&lt;property id=&quot;20307&quot; value=&quot;275&quot;/&gt;&lt;/object&gt;&lt;object type=&quot;3&quot; unique_id=&quot;11777&quot;&gt;&lt;property id=&quot;20148&quot; value=&quot;5&quot;/&gt;&lt;property id=&quot;20300&quot; value=&quot;Slide 21 - &amp;quot;2009 PGY-1 Specialty Distribution&amp;quot;&quot;/&gt;&lt;property id=&quot;20307&quot; value=&quot;276&quot;/&gt;&lt;/object&gt;&lt;object type=&quot;3&quot; unique_id=&quot;11778&quot;&gt;&lt;property id=&quot;20148&quot; value=&quot;5&quot;/&gt;&lt;property id=&quot;20300&quot; value=&quot;Slide 22 - &amp;quot;USMLE&amp;quot;&quot;/&gt;&lt;property id=&quot;20307&quot; value=&quot;277&quot;/&gt;&lt;/object&gt;&lt;object type=&quot;3&quot; unique_id=&quot;11779&quot;&gt;&lt;property id=&quot;20148&quot; value=&quot;5&quot;/&gt;&lt;property id=&quot;20300&quot; value=&quot;Slide 23 - &amp;quot;Key Initiatives&amp;quot;&quot;/&gt;&lt;property id=&quot;20307&quot; value=&quot;278&quot;/&gt;&lt;/object&gt;&lt;object type=&quot;3&quot; unique_id=&quot;11780&quot;&gt;&lt;property id=&quot;20148&quot; value=&quot;5&quot;/&gt;&lt;property id=&quot;20300&quot; value=&quot;Slide 24 - &amp;quot;Signature Programs&amp;quot;&quot;/&gt;&lt;property id=&quot;20307&quot; value=&quot;279&quot;/&gt;&lt;/object&gt;&lt;object type=&quot;3&quot; unique_id=&quot;11781&quot;&gt;&lt;property id=&quot;20148&quot; value=&quot;5&quot;/&gt;&lt;property id=&quot;20300&quot; value=&quot;Slide 25 - &amp;quot;The Ohio State University&amp;quot;&quot;/&gt;&lt;property id=&quot;20307&quot; value=&quot;280&quot;/&gt;&lt;/object&gt;&lt;object type=&quot;3&quot; unique_id=&quot;11782&quot;&gt;&lt;property id=&quot;20148&quot; value=&quot;5&quot;/&gt;&lt;property id=&quot;20300&quot; value=&quot;Slide 26 - &amp;quot;Columbus, Ohio&amp;quot;&quot;/&gt;&lt;property id=&quot;20307&quot; value=&quot;281&quot;/&gt;&lt;/object&gt;&lt;object type=&quot;3&quot; unique_id=&quot;11783&quot;&gt;&lt;property id=&quot;20148&quot; value=&quot;5&quot;/&gt;&lt;property id=&quot;20300&quot; value=&quot;Slide 27 - &amp;quot;http://medicine.osu.edu&amp;quot;&quot;/&gt;&lt;property id=&quot;20307&quot; value=&quot;282&quot;/&gt;&lt;/object&gt;&lt;object type=&quot;3&quot; unique_id=&quot;11784&quot;&gt;&lt;property id=&quot;20148&quot; value=&quot;5&quot;/&gt;&lt;property id=&quot;20300&quot; value=&quot;Slide 28&quot;/&gt;&lt;property id=&quot;20307&quot; value=&quot;283&quot;/&gt;&lt;/object&gt;&lt;object type=&quot;3&quot; unique_id=&quot;12607&quot;&gt;&lt;property id=&quot;20148&quot; value=&quot;5&quot;/&gt;&lt;property id=&quot;20300&quot; value=&quot;Slide 18 - &amp;quot;ProjectONE: Creating the Future of Medicine&amp;quot;&quot;/&gt;&lt;property id=&quot;20307&quot; value=&quot;28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2016 OSUWMC Template">
  <a:themeElements>
    <a:clrScheme name="OSUWMC Sept 2013">
      <a:dk1>
        <a:srgbClr val="000000"/>
      </a:dk1>
      <a:lt1>
        <a:srgbClr val="FFFFFF"/>
      </a:lt1>
      <a:dk2>
        <a:srgbClr val="666666"/>
      </a:dk2>
      <a:lt2>
        <a:srgbClr val="F2F2F2"/>
      </a:lt2>
      <a:accent1>
        <a:srgbClr val="BB0000"/>
      </a:accent1>
      <a:accent2>
        <a:srgbClr val="D25F15"/>
      </a:accent2>
      <a:accent3>
        <a:srgbClr val="7DA1C4"/>
      </a:accent3>
      <a:accent4>
        <a:srgbClr val="880063"/>
      </a:accent4>
      <a:accent5>
        <a:srgbClr val="999500"/>
      </a:accent5>
      <a:accent6>
        <a:srgbClr val="65513C"/>
      </a:accent6>
      <a:hlink>
        <a:srgbClr val="4B79A5"/>
      </a:hlink>
      <a:folHlink>
        <a:srgbClr val="A3A3A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view xmlns="2789d12c-9c7d-485e-80e7-093e7df1ec59">
      <Url xsi:nil="true"/>
      <Description xsi:nil="true"/>
    </Preview>
    <Data_x0020_Classification xmlns="2789d12c-9c7d-485e-80e7-093e7df1ec59">Public</Data_x0020_Classification>
    <Thumbnail xmlns="2789d12c-9c7d-485e-80e7-093e7df1ec59">
      <Url xsi:nil="true"/>
      <Description xsi:nil="true"/>
    </Thumbnail>
    <Security_x0020_Disclaimer xmlns="2789d12c-9c7d-485e-80e7-093e7df1ec59">Yes</Security_x0020_Disclaime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9990401DE874BA94FAA5CA5B76D50" ma:contentTypeVersion="4" ma:contentTypeDescription="Create a new document." ma:contentTypeScope="" ma:versionID="16da7db7a4546f8497b2d46606256eb6">
  <xsd:schema xmlns:xsd="http://www.w3.org/2001/XMLSchema" xmlns:xs="http://www.w3.org/2001/XMLSchema" xmlns:p="http://schemas.microsoft.com/office/2006/metadata/properties" xmlns:ns2="2789d12c-9c7d-485e-80e7-093e7df1ec59" targetNamespace="http://schemas.microsoft.com/office/2006/metadata/properties" ma:root="true" ma:fieldsID="6c94f50a99228b69898bdc9cd9e52dd1" ns2:_="">
    <xsd:import namespace="2789d12c-9c7d-485e-80e7-093e7df1ec59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Preview" minOccurs="0"/>
                <xsd:element ref="ns2:Data_x0020_Classification"/>
                <xsd:element ref="ns2:Security_x0020_Disclaime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9d12c-9c7d-485e-80e7-093e7df1ec59" elementFormDefault="qualified">
    <xsd:import namespace="http://schemas.microsoft.com/office/2006/documentManagement/types"/>
    <xsd:import namespace="http://schemas.microsoft.com/office/infopath/2007/PartnerControls"/>
    <xsd:element name="Thumbnail" ma:index="8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review" ma:index="9" nillable="true" ma:displayName="Preview" ma:format="Hyperlink" ma:internalName="Previe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ata_x0020_Classification" ma:index="10" ma:displayName="Data Classification" ma:default="Limited Access" ma:format="Dropdown" ma:internalName="Data_x0020_Classification">
      <xsd:simpleType>
        <xsd:restriction base="dms:Choice">
          <xsd:enumeration value="Public"/>
          <xsd:enumeration value="Limited Access"/>
        </xsd:restriction>
      </xsd:simpleType>
    </xsd:element>
    <xsd:element name="Security_x0020_Disclaimer" ma:index="11" ma:displayName="Security Disclaimer" ma:description="This document does not contain Personal Health Information (PHI) or other restricted data." ma:format="Dropdown" ma:internalName="Security_x0020_Disclaimer">
      <xsd:simpleType>
        <xsd:restriction base="dms:Choice"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711592-5AD4-4971-9B2B-16F922E6A9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829293-7E1B-4A6B-92D3-D74CA4C4BB69}">
  <ds:schemaRefs>
    <ds:schemaRef ds:uri="http://schemas.microsoft.com/office/2006/metadata/properties"/>
    <ds:schemaRef ds:uri="http://schemas.microsoft.com/office/infopath/2007/PartnerControls"/>
    <ds:schemaRef ds:uri="2789d12c-9c7d-485e-80e7-093e7df1ec59"/>
  </ds:schemaRefs>
</ds:datastoreItem>
</file>

<file path=customXml/itemProps3.xml><?xml version="1.0" encoding="utf-8"?>
<ds:datastoreItem xmlns:ds="http://schemas.openxmlformats.org/officeDocument/2006/customXml" ds:itemID="{4BD7C0C7-1138-4DCA-8FEB-CF2D3102C9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89d12c-9c7d-485e-80e7-093e7df1ec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39629</TotalTime>
  <Words>969</Words>
  <Application>Microsoft Office PowerPoint</Application>
  <PresentationFormat>On-screen Show (16:9)</PresentationFormat>
  <Paragraphs>103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Roboto</vt:lpstr>
      <vt:lpstr>Wingdings</vt:lpstr>
      <vt:lpstr>2016 OSUWMC Template</vt:lpstr>
      <vt:lpstr>2021 STARS Summit Debrief + Project Planning</vt:lpstr>
      <vt:lpstr>Congrats to Dr. Heacock!</vt:lpstr>
      <vt:lpstr>Why are we here again?...</vt:lpstr>
      <vt:lpstr>Happies and Crappies</vt:lpstr>
      <vt:lpstr>Summit Debrief</vt:lpstr>
      <vt:lpstr>Project Planning</vt:lpstr>
      <vt:lpstr>Project Planning</vt:lpstr>
      <vt:lpstr>Previously Discussed Ideas</vt:lpstr>
      <vt:lpstr>SWOT Analysis (https://www.mindtools.com/pages/article/newTMC_05.htm)</vt:lpstr>
      <vt:lpstr>Now that we have an idea…</vt:lpstr>
      <vt:lpstr>Next Steps</vt:lpstr>
      <vt:lpstr>Logic Model – Sample</vt:lpstr>
      <vt:lpstr>Logic Model – Our Requirements</vt:lpstr>
      <vt:lpstr>Gantt Chart – Sample</vt:lpstr>
      <vt:lpstr>Gantt Chart – Our Requirements</vt:lpstr>
      <vt:lpstr>Summary and To-Do List</vt:lpstr>
      <vt:lpstr>Upcoming Event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2017_OSUWMC WIDESCREEN Presentation Template</dc:title>
  <dc:creator>ClarityPresentations</dc:creator>
  <cp:lastModifiedBy>Benjamin Dralle</cp:lastModifiedBy>
  <cp:revision>1200</cp:revision>
  <cp:lastPrinted>2016-07-14T12:47:40Z</cp:lastPrinted>
  <dcterms:created xsi:type="dcterms:W3CDTF">2010-06-18T15:19:42Z</dcterms:created>
  <dcterms:modified xsi:type="dcterms:W3CDTF">2022-07-25T21:31:06Z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0x01010009B9990401DE874BA94FAA5CA5B76D50</vt:lpwstr>
  </property>
</Properties>
</file>